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60" r:id="rId3"/>
  </p:sldMasterIdLst>
  <p:notesMasterIdLst>
    <p:notesMasterId r:id="rId6"/>
  </p:notesMasterIdLst>
  <p:sldIdLst>
    <p:sldId id="328" r:id="rId4"/>
    <p:sldId id="376" r:id="rId5"/>
    <p:sldId id="267" r:id="rId7"/>
    <p:sldId id="256" r:id="rId8"/>
    <p:sldId id="264" r:id="rId9"/>
    <p:sldId id="386" r:id="rId10"/>
    <p:sldId id="384" r:id="rId11"/>
    <p:sldId id="387" r:id="rId12"/>
    <p:sldId id="388" r:id="rId13"/>
    <p:sldId id="389" r:id="rId14"/>
    <p:sldId id="390" r:id="rId15"/>
    <p:sldId id="391" r:id="rId16"/>
    <p:sldId id="394" r:id="rId17"/>
    <p:sldId id="395" r:id="rId18"/>
    <p:sldId id="396" r:id="rId19"/>
    <p:sldId id="398" r:id="rId20"/>
    <p:sldId id="399" r:id="rId21"/>
    <p:sldId id="397" r:id="rId22"/>
    <p:sldId id="392" r:id="rId23"/>
    <p:sldId id="402" r:id="rId24"/>
    <p:sldId id="401" r:id="rId25"/>
    <p:sldId id="403" r:id="rId26"/>
    <p:sldId id="404" r:id="rId27"/>
    <p:sldId id="405" r:id="rId28"/>
    <p:sldId id="406" r:id="rId29"/>
    <p:sldId id="407" r:id="rId30"/>
    <p:sldId id="408" r:id="rId31"/>
    <p:sldId id="422" r:id="rId32"/>
    <p:sldId id="409" r:id="rId33"/>
    <p:sldId id="411" r:id="rId34"/>
    <p:sldId id="410" r:id="rId35"/>
    <p:sldId id="412" r:id="rId36"/>
    <p:sldId id="416" r:id="rId37"/>
    <p:sldId id="417" r:id="rId38"/>
    <p:sldId id="418" r:id="rId39"/>
    <p:sldId id="420" r:id="rId40"/>
    <p:sldId id="419" r:id="rId41"/>
    <p:sldId id="421" r:id="rId42"/>
    <p:sldId id="378" r:id="rId43"/>
    <p:sldId id="379" r:id="rId44"/>
  </p:sldIdLst>
  <p:sldSz cx="18288000" cy="10287000"/>
  <p:notesSz cx="6858000" cy="9144000"/>
  <p:embeddedFontLst>
    <p:embeddedFont>
      <p:font typeface="Comic Sans MS" panose="030F0702030302020204" pitchFamily="66" charset="0"/>
      <p:regular r:id="rId48"/>
    </p:embeddedFont>
    <p:embeddedFont>
      <p:font typeface="Calibri" panose="020F0502020204030204" pitchFamily="34" charset="0"/>
      <p:regular r:id="rId49"/>
      <p:bold r:id="rId50"/>
      <p:italic r:id="rId51"/>
      <p:boldItalic r:id="rId52"/>
    </p:embeddedFont>
    <p:embeddedFont>
      <p:font typeface="Calibri" panose="020F0502020204030204"/>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DAB36F-1A41-4114-8C46-7EC783093498}">
          <p14:sldIdLst>
            <p14:sldId id="328"/>
            <p14:sldId id="376"/>
            <p14:sldId id="267"/>
            <p14:sldId id="256"/>
            <p14:sldId id="264"/>
            <p14:sldId id="386"/>
            <p14:sldId id="384"/>
            <p14:sldId id="387"/>
            <p14:sldId id="388"/>
            <p14:sldId id="389"/>
            <p14:sldId id="390"/>
            <p14:sldId id="391"/>
            <p14:sldId id="394"/>
            <p14:sldId id="395"/>
            <p14:sldId id="396"/>
            <p14:sldId id="398"/>
            <p14:sldId id="399"/>
            <p14:sldId id="397"/>
            <p14:sldId id="392"/>
            <p14:sldId id="402"/>
            <p14:sldId id="401"/>
            <p14:sldId id="403"/>
            <p14:sldId id="404"/>
            <p14:sldId id="405"/>
            <p14:sldId id="406"/>
            <p14:sldId id="407"/>
            <p14:sldId id="408"/>
            <p14:sldId id="422"/>
            <p14:sldId id="409"/>
            <p14:sldId id="411"/>
            <p14:sldId id="410"/>
            <p14:sldId id="412"/>
            <p14:sldId id="416"/>
            <p14:sldId id="417"/>
            <p14:sldId id="418"/>
            <p14:sldId id="420"/>
            <p14:sldId id="419"/>
            <p14:sldId id="421"/>
            <p14:sldId id="378"/>
            <p14:sldId id="379"/>
          </p14:sldIdLst>
        </p14:section>
        <p14:section name="member1" id="{208EE415-99D7-4D59-8D2E-4DD6CCF41C5B}">
          <p14:sldIdLst/>
        </p14:section>
        <p14:section name="member1_1" id="{0A7FDD86-BB8D-4EEF-A2D4-9067E62B44A1}">
          <p14:sldIdLst/>
        </p14:section>
        <p14:section name="member2" id="{2994FA59-E31E-45D0-B308-EF749DDF1007}">
          <p14:sldIdLst/>
        </p14:section>
        <p14:section name="member3" id="{C70D814A-AEEF-4185-8D24-1BB12ADEB9E6}">
          <p14:sldIdLst/>
        </p14:section>
        <p14:section name="member4" id="{210EFFAB-4F20-4A1A-8291-81AE3E4495CC}">
          <p14:sldIdLst/>
        </p14:section>
        <p14:section name="member4_1" id="{26E65FA1-9885-4589-85B2-2728F39ADEF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8" autoAdjust="0"/>
    <p:restoredTop sz="86686" autoAdjust="0"/>
  </p:normalViewPr>
  <p:slideViewPr>
    <p:cSldViewPr>
      <p:cViewPr>
        <p:scale>
          <a:sx n="66" d="100"/>
          <a:sy n="66" d="100"/>
        </p:scale>
        <p:origin x="130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6" Type="http://schemas.openxmlformats.org/officeDocument/2006/relationships/font" Target="fonts/font9.fntdata"/><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D4174-033D-4BD9-B2E2-A50D7920417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8B1C7-9F88-4C76-BDC5-8F531E679AA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CA8B1C7-9F88-4C76-BDC5-8F531E679A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This data approach student achievement in secondary education of two Portuguese schools. The data attributes include student grades, demographic, social and school related features) and it was collected by using school reports and questionnaires. Two datasets are provided regarding the performance in two distinct subjects: Mathematics (mat) and Portuguese language (por). In [Cortez and Silva, 2008], the two datasets were modeled under binary/five-level classification and regression tasks. Important note: the target attribute G3 has a strong correlation with attributes G2 and G1. This occurs because G3 is the final year grade (issued at the 3rd period), while G1 and G2 correspond to the 1st and 2nd period grades. It is more difficult to predict G3 without G2 and G1, but such prediction is much more useful (see paper source for more details).</a:t>
            </a:r>
            <a:endParaRPr lang="en-US" sz="14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CA8B1C7-9F88-4C76-BDC5-8F531E679A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CA8B1C7-9F88-4C76-BDC5-8F531E679A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CA8B1C7-9F88-4C76-BDC5-8F531E679A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8B1C7-9F88-4C76-BDC5-8F531E679AA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4" Type="http://schemas.openxmlformats.org/officeDocument/2006/relationships/notesSlide" Target="../notesSlides/notesSlide17.xml"/><Relationship Id="rId13" Type="http://schemas.openxmlformats.org/officeDocument/2006/relationships/slideLayout" Target="../slideLayouts/slideLayout7.xml"/><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4" Type="http://schemas.openxmlformats.org/officeDocument/2006/relationships/notesSlide" Target="../notesSlides/notesSlide18.xml"/><Relationship Id="rId13" Type="http://schemas.openxmlformats.org/officeDocument/2006/relationships/slideLayout" Target="../slideLayouts/slideLayout7.xml"/><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55.png"/><Relationship Id="rId2" Type="http://schemas.microsoft.com/office/2007/relationships/media" Target="ppt/media/media1.mp4" TargetMode="External"/><Relationship Id="rId1" Type="http://schemas.openxmlformats.org/officeDocument/2006/relationships/video" Target="ppt/media/media1.mp4"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7359" y="1941180"/>
            <a:ext cx="15383342" cy="5912031"/>
          </a:xfrm>
          <a:prstGeom prst="rect">
            <a:avLst/>
          </a:prstGeom>
        </p:spPr>
      </p:pic>
      <p:sp>
        <p:nvSpPr>
          <p:cNvPr id="7" name="TextBox 6"/>
          <p:cNvSpPr txBox="1"/>
          <p:nvPr/>
        </p:nvSpPr>
        <p:spPr>
          <a:xfrm>
            <a:off x="2154282" y="-558761"/>
            <a:ext cx="13979436" cy="300082"/>
          </a:xfrm>
          <a:prstGeom prst="rect">
            <a:avLst/>
          </a:prstGeom>
          <a:noFill/>
        </p:spPr>
        <p:txBody>
          <a:bodyPr wrap="square" rtlCol="0">
            <a:spAutoFit/>
          </a:bodyPr>
          <a:lstStyle/>
          <a:p>
            <a:pPr algn="ctr"/>
            <a:r>
              <a:rPr lang="en-US" altLang="en-US" sz="1350" b="1" dirty="0">
                <a:solidFill>
                  <a:schemeClr val="accent5">
                    <a:lumMod val="20000"/>
                    <a:lumOff val="80000"/>
                  </a:schemeClr>
                </a:solidFill>
                <a:latin typeface="Comic Sans MS" panose="030F0702030302020204" pitchFamily="66" charset="0"/>
              </a:rPr>
              <a:t>GUMS needs changes</a:t>
            </a:r>
            <a:endParaRPr lang="en-US" sz="1350" dirty="0">
              <a:solidFill>
                <a:schemeClr val="accent5">
                  <a:lumMod val="20000"/>
                  <a:lumOff val="80000"/>
                </a:schemeClr>
              </a:solidFill>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934B343-99EA-4E80-BDEC-AE2A572D2AC5}" type="slidenum">
              <a:rPr lang="en-US" smtClean="0"/>
            </a:fld>
            <a:endParaRPr lang="en-US"/>
          </a:p>
        </p:txBody>
      </p:sp>
      <p:sp>
        <p:nvSpPr>
          <p:cNvPr id="10" name="TextBox 9"/>
          <p:cNvSpPr txBox="1"/>
          <p:nvPr/>
        </p:nvSpPr>
        <p:spPr>
          <a:xfrm>
            <a:off x="16744950" y="-766510"/>
            <a:ext cx="1543050" cy="507831"/>
          </a:xfrm>
          <a:prstGeom prst="rect">
            <a:avLst/>
          </a:prstGeom>
          <a:noFill/>
        </p:spPr>
        <p:txBody>
          <a:bodyPr wrap="square" rtlCol="0">
            <a:spAutoFit/>
          </a:bodyPr>
          <a:lstStyle/>
          <a:p>
            <a:r>
              <a:rPr lang="en-US" sz="2700" dirty="0">
                <a:solidFill>
                  <a:schemeClr val="bg1"/>
                </a:solidFill>
              </a:rPr>
              <a:t>CSE404</a:t>
            </a:r>
            <a:endParaRPr lang="en-US" sz="2700" dirty="0">
              <a:solidFill>
                <a:schemeClr val="bg1"/>
              </a:solidFill>
            </a:endParaRPr>
          </a:p>
        </p:txBody>
      </p:sp>
      <p:sp>
        <p:nvSpPr>
          <p:cNvPr id="13" name="Rectangle: Rounded Corners 12"/>
          <p:cNvSpPr/>
          <p:nvPr/>
        </p:nvSpPr>
        <p:spPr>
          <a:xfrm>
            <a:off x="-18597416" y="5505888"/>
            <a:ext cx="18288000" cy="4694646"/>
          </a:xfrm>
          <a:prstGeom prst="round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ndroid Euclid"/>
            </a:endParaRPr>
          </a:p>
        </p:txBody>
      </p:sp>
      <p:sp>
        <p:nvSpPr>
          <p:cNvPr id="9" name="TextBox 8"/>
          <p:cNvSpPr txBox="1"/>
          <p:nvPr/>
        </p:nvSpPr>
        <p:spPr>
          <a:xfrm>
            <a:off x="30088251" y="6319171"/>
            <a:ext cx="7187225" cy="2862322"/>
          </a:xfrm>
          <a:prstGeom prst="rect">
            <a:avLst/>
          </a:prstGeom>
          <a:noFill/>
        </p:spPr>
        <p:txBody>
          <a:bodyPr wrap="square" rtlCol="0">
            <a:spAutoFit/>
          </a:bodyPr>
          <a:lstStyle/>
          <a:p>
            <a:pPr algn="ctr"/>
            <a:r>
              <a:rPr lang="en-US" sz="3600" b="1" dirty="0">
                <a:solidFill>
                  <a:schemeClr val="bg1"/>
                </a:solidFill>
                <a:latin typeface="Android Euclid"/>
              </a:rPr>
              <a:t>Presented by-</a:t>
            </a:r>
            <a:endParaRPr lang="en-US" sz="3600" b="1" dirty="0">
              <a:solidFill>
                <a:schemeClr val="bg1"/>
              </a:solidFill>
              <a:latin typeface="Android Euclid"/>
            </a:endParaRPr>
          </a:p>
          <a:p>
            <a:pPr algn="ctr"/>
            <a:r>
              <a:rPr lang="en-US" sz="3600" dirty="0">
                <a:solidFill>
                  <a:schemeClr val="bg1"/>
                </a:solidFill>
                <a:latin typeface="Android Euclid"/>
              </a:rPr>
              <a:t>Md. Zahidul Hasan  183002076</a:t>
            </a:r>
            <a:br>
              <a:rPr lang="en-US" sz="3600" dirty="0">
                <a:solidFill>
                  <a:schemeClr val="bg1"/>
                </a:solidFill>
                <a:latin typeface="Android Euclid"/>
              </a:rPr>
            </a:br>
            <a:r>
              <a:rPr lang="en-US" sz="3600" dirty="0">
                <a:solidFill>
                  <a:schemeClr val="bg1"/>
                </a:solidFill>
                <a:latin typeface="Android Euclid"/>
              </a:rPr>
              <a:t>Shovon Sikder          183002045</a:t>
            </a:r>
            <a:br>
              <a:rPr lang="en-US" sz="3600" dirty="0">
                <a:solidFill>
                  <a:schemeClr val="bg1"/>
                </a:solidFill>
                <a:latin typeface="Android Euclid"/>
              </a:rPr>
            </a:br>
            <a:r>
              <a:rPr lang="en-US" sz="3600" dirty="0">
                <a:solidFill>
                  <a:schemeClr val="bg1"/>
                </a:solidFill>
                <a:latin typeface="Android Euclid"/>
              </a:rPr>
              <a:t>Rafatul Islam            183002013</a:t>
            </a:r>
            <a:endParaRPr lang="en-US" sz="3600" dirty="0">
              <a:solidFill>
                <a:schemeClr val="bg1"/>
              </a:solidFill>
              <a:latin typeface="Android Euclid"/>
            </a:endParaRPr>
          </a:p>
          <a:p>
            <a:pPr algn="ctr"/>
            <a:r>
              <a:rPr lang="en-US" sz="3600" dirty="0">
                <a:solidFill>
                  <a:schemeClr val="bg1"/>
                </a:solidFill>
                <a:latin typeface="Android Euclid"/>
              </a:rPr>
              <a:t>Section: 183_DC</a:t>
            </a:r>
            <a:endParaRPr lang="en-US" sz="3600" dirty="0">
              <a:solidFill>
                <a:schemeClr val="bg1"/>
              </a:solidFill>
              <a:latin typeface="Android Euclid"/>
            </a:endParaRPr>
          </a:p>
        </p:txBody>
      </p:sp>
      <p:sp>
        <p:nvSpPr>
          <p:cNvPr id="11" name="TextBox 10"/>
          <p:cNvSpPr txBox="1"/>
          <p:nvPr/>
        </p:nvSpPr>
        <p:spPr>
          <a:xfrm>
            <a:off x="18987476" y="6398967"/>
            <a:ext cx="7187225" cy="3416320"/>
          </a:xfrm>
          <a:prstGeom prst="rect">
            <a:avLst/>
          </a:prstGeom>
          <a:noFill/>
        </p:spPr>
        <p:txBody>
          <a:bodyPr wrap="square" rtlCol="0">
            <a:spAutoFit/>
          </a:bodyPr>
          <a:lstStyle/>
          <a:p>
            <a:pPr algn="ctr"/>
            <a:r>
              <a:rPr lang="en-US" sz="3600" b="1" dirty="0">
                <a:solidFill>
                  <a:schemeClr val="bg1"/>
                </a:solidFill>
                <a:latin typeface="Android Euclid"/>
              </a:rPr>
              <a:t>Course Instructor-</a:t>
            </a:r>
            <a:endParaRPr lang="en-US" sz="3600" b="1" dirty="0">
              <a:solidFill>
                <a:schemeClr val="bg1"/>
              </a:solidFill>
              <a:latin typeface="Android Euclid"/>
            </a:endParaRPr>
          </a:p>
          <a:p>
            <a:pPr algn="ctr"/>
            <a:r>
              <a:rPr lang="en-US" sz="3600" dirty="0">
                <a:solidFill>
                  <a:schemeClr val="bg1"/>
                </a:solidFill>
                <a:latin typeface="Android Euclid"/>
              </a:rPr>
              <a:t>Md. Abdullah Al </a:t>
            </a:r>
            <a:r>
              <a:rPr lang="en-US" sz="3600" dirty="0" err="1">
                <a:solidFill>
                  <a:schemeClr val="bg1"/>
                </a:solidFill>
                <a:latin typeface="Android Euclid"/>
              </a:rPr>
              <a:t>Arif</a:t>
            </a:r>
            <a:endParaRPr lang="en-US" sz="3600" dirty="0">
              <a:solidFill>
                <a:schemeClr val="bg1"/>
              </a:solidFill>
              <a:latin typeface="Android Euclid"/>
            </a:endParaRPr>
          </a:p>
          <a:p>
            <a:pPr algn="ctr"/>
            <a:r>
              <a:rPr lang="en-US" sz="3600" dirty="0">
                <a:solidFill>
                  <a:schemeClr val="bg1"/>
                </a:solidFill>
                <a:latin typeface="Android Euclid"/>
              </a:rPr>
              <a:t>Lecturer</a:t>
            </a:r>
            <a:endParaRPr lang="en-US" sz="3600" dirty="0">
              <a:solidFill>
                <a:schemeClr val="bg1"/>
              </a:solidFill>
              <a:latin typeface="Android Euclid"/>
            </a:endParaRPr>
          </a:p>
          <a:p>
            <a:pPr algn="ctr"/>
            <a:r>
              <a:rPr lang="en-US" sz="3600" dirty="0">
                <a:solidFill>
                  <a:schemeClr val="bg1"/>
                </a:solidFill>
                <a:latin typeface="Android Euclid"/>
              </a:rPr>
              <a:t>Dept. of CSE</a:t>
            </a:r>
            <a:endParaRPr lang="en-US" sz="3600" dirty="0">
              <a:solidFill>
                <a:schemeClr val="bg1"/>
              </a:solidFill>
              <a:latin typeface="Android Euclid"/>
            </a:endParaRPr>
          </a:p>
          <a:p>
            <a:pPr algn="ctr"/>
            <a:r>
              <a:rPr lang="en-US" sz="3600" dirty="0">
                <a:solidFill>
                  <a:schemeClr val="bg1"/>
                </a:solidFill>
                <a:latin typeface="Android Euclid"/>
              </a:rPr>
              <a:t>Green University of Bangladesh</a:t>
            </a:r>
            <a:endParaRPr lang="en-US" sz="3600" dirty="0">
              <a:solidFill>
                <a:schemeClr val="bg1"/>
              </a:solidFill>
              <a:latin typeface="Android Euclid"/>
            </a:endParaRPr>
          </a:p>
          <a:p>
            <a:pPr algn="ctr"/>
            <a:endParaRPr lang="en-US" sz="3600" dirty="0">
              <a:solidFill>
                <a:schemeClr val="bg1"/>
              </a:solidFill>
              <a:latin typeface="Android Euclid"/>
            </a:endParaRPr>
          </a:p>
        </p:txBody>
      </p:sp>
      <p:sp>
        <p:nvSpPr>
          <p:cNvPr id="17" name="TextBox 4"/>
          <p:cNvSpPr txBox="1"/>
          <p:nvPr/>
        </p:nvSpPr>
        <p:spPr>
          <a:xfrm>
            <a:off x="1562100" y="10553700"/>
            <a:ext cx="15163800" cy="2007024"/>
          </a:xfrm>
          <a:prstGeom prst="rect">
            <a:avLst/>
          </a:prstGeom>
        </p:spPr>
        <p:txBody>
          <a:bodyPr wrap="square" lIns="0" tIns="0" rIns="0" bIns="0" rtlCol="0" anchor="t">
            <a:spAutoFit/>
          </a:bodyPr>
          <a:lstStyle/>
          <a:p>
            <a:pPr algn="ctr">
              <a:lnSpc>
                <a:spcPts val="8400"/>
              </a:lnSpc>
            </a:pPr>
            <a:r>
              <a:rPr lang="en-US" sz="7200" b="1" i="0" dirty="0">
                <a:solidFill>
                  <a:schemeClr val="bg1"/>
                </a:solidFill>
                <a:effectLst/>
                <a:latin typeface="Android Euclid"/>
              </a:rPr>
              <a:t>CLASSIFICATION OF STUDENTS </a:t>
            </a:r>
            <a:endParaRPr lang="en-US" sz="7200" b="1" i="0" dirty="0">
              <a:solidFill>
                <a:schemeClr val="bg1"/>
              </a:solidFill>
              <a:effectLst/>
              <a:latin typeface="Android Euclid"/>
            </a:endParaRPr>
          </a:p>
          <a:p>
            <a:pPr algn="ctr">
              <a:lnSpc>
                <a:spcPts val="8400"/>
              </a:lnSpc>
            </a:pPr>
            <a:r>
              <a:rPr lang="en-US" sz="3600" b="1" i="0" dirty="0">
                <a:solidFill>
                  <a:schemeClr val="bg1"/>
                </a:solidFill>
                <a:effectLst/>
                <a:latin typeface="Android Euclid"/>
              </a:rPr>
              <a:t>BASED ON THEIR PERFORMANCE DATA-SET</a:t>
            </a:r>
            <a:endParaRPr lang="en-US" sz="7000" dirty="0">
              <a:solidFill>
                <a:schemeClr val="bg1"/>
              </a:solidFill>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Attributes Information</a:t>
            </a:r>
            <a:endParaRPr lang="en-US" sz="4000" b="1" dirty="0">
              <a:latin typeface="Android Euclid"/>
            </a:endParaRPr>
          </a:p>
        </p:txBody>
      </p:sp>
      <p:sp>
        <p:nvSpPr>
          <p:cNvPr id="10" name="TextBox 9"/>
          <p:cNvSpPr txBox="1"/>
          <p:nvPr/>
        </p:nvSpPr>
        <p:spPr>
          <a:xfrm>
            <a:off x="1682400" y="1110796"/>
            <a:ext cx="15954329" cy="8863965"/>
          </a:xfrm>
          <a:prstGeom prst="rect">
            <a:avLst/>
          </a:prstGeom>
          <a:noFill/>
        </p:spPr>
        <p:txBody>
          <a:bodyPr wrap="square">
            <a:spAutoFit/>
          </a:bodyPr>
          <a:lstStyle/>
          <a:p>
            <a:r>
              <a:rPr lang="en-US" dirty="0"/>
              <a:t>1 school - student's school (binary: 'GP' - Gabriel Pereira or 'MS' - </a:t>
            </a:r>
            <a:r>
              <a:rPr lang="en-US" dirty="0" err="1"/>
              <a:t>Mousinho</a:t>
            </a:r>
            <a:r>
              <a:rPr lang="en-US" dirty="0"/>
              <a:t> da Silveira) </a:t>
            </a:r>
            <a:br>
              <a:rPr lang="en-US" dirty="0"/>
            </a:br>
            <a:r>
              <a:rPr lang="en-US" dirty="0"/>
              <a:t>2 sex - student's sex (binary: 'F' - female or 'M' - male) </a:t>
            </a:r>
            <a:br>
              <a:rPr lang="en-US" dirty="0"/>
            </a:br>
            <a:r>
              <a:rPr lang="en-US" dirty="0"/>
              <a:t>3 age - student's age (numeric: from 15 to 22) </a:t>
            </a:r>
            <a:br>
              <a:rPr lang="en-US" dirty="0"/>
            </a:br>
            <a:r>
              <a:rPr lang="en-US" dirty="0"/>
              <a:t>4 address - student's home address type (binary: 'U' - urban or 'R' - rural) </a:t>
            </a:r>
            <a:br>
              <a:rPr lang="en-US" dirty="0"/>
            </a:br>
            <a:r>
              <a:rPr lang="en-US" dirty="0"/>
              <a:t>5 </a:t>
            </a:r>
            <a:r>
              <a:rPr lang="en-US" dirty="0" err="1"/>
              <a:t>famsize</a:t>
            </a:r>
            <a:r>
              <a:rPr lang="en-US" dirty="0"/>
              <a:t> - family size (binary: 'LE3' - less or equal to 3 or 'GT3' - greater than 3) </a:t>
            </a:r>
            <a:br>
              <a:rPr lang="en-US" dirty="0"/>
            </a:br>
            <a:r>
              <a:rPr lang="en-US" dirty="0"/>
              <a:t>6 </a:t>
            </a:r>
            <a:r>
              <a:rPr lang="en-US" dirty="0" err="1"/>
              <a:t>Pstatus</a:t>
            </a:r>
            <a:r>
              <a:rPr lang="en-US" dirty="0"/>
              <a:t> - parent's cohabitation status (binary: 'T' - living together or 'A' - apart) </a:t>
            </a:r>
            <a:br>
              <a:rPr lang="en-US" dirty="0"/>
            </a:br>
            <a:r>
              <a:rPr lang="en-US" dirty="0"/>
              <a:t>7 </a:t>
            </a:r>
            <a:r>
              <a:rPr lang="en-US" dirty="0" err="1"/>
              <a:t>Medu</a:t>
            </a:r>
            <a:r>
              <a:rPr lang="en-US" dirty="0"/>
              <a:t> - mother's education (numeric: 0 - none, 1 - primary education (4th grade), 2 â€“ 5th to 9th grade, 3 â€“ secondary education or 4 â€“ higher education) </a:t>
            </a:r>
            <a:br>
              <a:rPr lang="en-US" dirty="0"/>
            </a:br>
            <a:r>
              <a:rPr lang="en-US" dirty="0"/>
              <a:t>8 </a:t>
            </a:r>
            <a:r>
              <a:rPr lang="en-US" dirty="0" err="1"/>
              <a:t>Fedu</a:t>
            </a:r>
            <a:r>
              <a:rPr lang="en-US" dirty="0"/>
              <a:t> - father's education (numeric: 0 - none, 1 - primary education (4th grade), 2 â€“ 5th to 9th grade, 3 â€“ secondary education or 4 â€“ higher education) </a:t>
            </a:r>
            <a:br>
              <a:rPr lang="en-US" dirty="0"/>
            </a:br>
            <a:r>
              <a:rPr lang="en-US" dirty="0"/>
              <a:t>9 </a:t>
            </a:r>
            <a:r>
              <a:rPr lang="en-US" dirty="0" err="1"/>
              <a:t>Mjob</a:t>
            </a:r>
            <a:r>
              <a:rPr lang="en-US" dirty="0"/>
              <a:t> - mother's job (nominal: 'teacher', 'health' care related, civil 'services' (e.g. administrative or police), '</a:t>
            </a:r>
            <a:r>
              <a:rPr lang="en-US" dirty="0" err="1"/>
              <a:t>at_home</a:t>
            </a:r>
            <a:r>
              <a:rPr lang="en-US" dirty="0"/>
              <a:t>' or 'other') </a:t>
            </a:r>
            <a:br>
              <a:rPr lang="en-US" dirty="0"/>
            </a:br>
            <a:r>
              <a:rPr lang="en-US" dirty="0"/>
              <a:t>10 </a:t>
            </a:r>
            <a:r>
              <a:rPr lang="en-US" dirty="0" err="1"/>
              <a:t>Fjob</a:t>
            </a:r>
            <a:r>
              <a:rPr lang="en-US" dirty="0"/>
              <a:t> - father's job (nominal: 'teacher', 'health' care related, civil 'services' (e.g. administrative or police), '</a:t>
            </a:r>
            <a:r>
              <a:rPr lang="en-US" dirty="0" err="1"/>
              <a:t>at_home</a:t>
            </a:r>
            <a:r>
              <a:rPr lang="en-US" dirty="0"/>
              <a:t>' or 'other') </a:t>
            </a:r>
            <a:br>
              <a:rPr lang="en-US" dirty="0"/>
            </a:br>
            <a:r>
              <a:rPr lang="en-US" dirty="0"/>
              <a:t>11 reason - reason to choose this school (nominal: close to 'home', school 'reputation', 'course' preference or 'other') </a:t>
            </a:r>
            <a:br>
              <a:rPr lang="en-US" dirty="0"/>
            </a:br>
            <a:r>
              <a:rPr lang="en-US" dirty="0"/>
              <a:t>12 guardian - student's guardian (nominal: 'mother', 'father' or 'other') </a:t>
            </a:r>
            <a:br>
              <a:rPr lang="en-US" dirty="0"/>
            </a:br>
            <a:r>
              <a:rPr lang="en-US" dirty="0"/>
              <a:t>13 </a:t>
            </a:r>
            <a:r>
              <a:rPr lang="en-US" dirty="0" err="1"/>
              <a:t>traveltime</a:t>
            </a:r>
            <a:r>
              <a:rPr lang="en-US" dirty="0"/>
              <a:t> - home to school travel time (numeric: 1 - &lt;15 min., 2 - 15 to 30 min., 3 - 30 min. to 1 hour, or 4 - &gt;1 hour) </a:t>
            </a:r>
            <a:br>
              <a:rPr lang="en-US" dirty="0"/>
            </a:br>
            <a:r>
              <a:rPr lang="en-US" sz="2800" dirty="0"/>
              <a:t>14 </a:t>
            </a:r>
            <a:r>
              <a:rPr lang="en-US" sz="2800" dirty="0" err="1"/>
              <a:t>studytime</a:t>
            </a:r>
            <a:r>
              <a:rPr lang="en-US" sz="2800" dirty="0"/>
              <a:t> - weekly study time (numeric: 1 - &lt;2 hours, 2 - 2 to 5 hours, 3 - 5 to 10 hours, or 4 - &gt;10 hours) </a:t>
            </a:r>
            <a:br>
              <a:rPr lang="en-US" sz="2800" dirty="0"/>
            </a:br>
            <a:r>
              <a:rPr lang="en-US" sz="2800" dirty="0"/>
              <a:t>15 failures - number of past class failures (numeric: n if 1&lt;=n&lt;3, else 4) </a:t>
            </a:r>
            <a:br>
              <a:rPr lang="en-US" sz="2800" dirty="0"/>
            </a:br>
            <a:r>
              <a:rPr lang="en-US" sz="2800" dirty="0"/>
              <a:t>16 </a:t>
            </a:r>
            <a:r>
              <a:rPr lang="en-US" sz="2800" dirty="0" err="1"/>
              <a:t>schoolsup</a:t>
            </a:r>
            <a:r>
              <a:rPr lang="en-US" sz="2800" dirty="0"/>
              <a:t> - extra educational support (binary: yes or no) </a:t>
            </a:r>
            <a:br>
              <a:rPr lang="en-US" dirty="0"/>
            </a:br>
            <a:r>
              <a:rPr lang="en-US" dirty="0"/>
              <a:t>17 </a:t>
            </a:r>
            <a:r>
              <a:rPr lang="en-US" dirty="0" err="1"/>
              <a:t>famsup</a:t>
            </a:r>
            <a:r>
              <a:rPr lang="en-US" dirty="0"/>
              <a:t> - family educational support (binary: yes or no) </a:t>
            </a:r>
            <a:br>
              <a:rPr lang="en-US" dirty="0"/>
            </a:br>
            <a:r>
              <a:rPr lang="en-US" dirty="0"/>
              <a:t>18 paid - extra paid classes within the course subject (Math or Portuguese) (binary: yes or no) </a:t>
            </a:r>
            <a:br>
              <a:rPr lang="en-US" dirty="0"/>
            </a:br>
            <a:r>
              <a:rPr lang="en-US" dirty="0"/>
              <a:t>19 activities - extra-curricular activities (binary: yes or no) </a:t>
            </a:r>
            <a:br>
              <a:rPr lang="en-US" dirty="0"/>
            </a:br>
            <a:r>
              <a:rPr lang="en-US" dirty="0"/>
              <a:t>20 nursery - attended nursery school (binary: yes or no) </a:t>
            </a:r>
            <a:br>
              <a:rPr lang="en-US" dirty="0"/>
            </a:br>
            <a:r>
              <a:rPr lang="en-US" dirty="0"/>
              <a:t>21 higher - wants to take higher education (binary: yes or no) </a:t>
            </a:r>
            <a:br>
              <a:rPr lang="en-US" dirty="0"/>
            </a:br>
            <a:r>
              <a:rPr lang="en-US" dirty="0"/>
              <a:t>22 internet - Internet access at home (binary: yes or no) </a:t>
            </a:r>
            <a:br>
              <a:rPr lang="en-US" dirty="0"/>
            </a:br>
            <a:r>
              <a:rPr lang="en-US" dirty="0"/>
              <a:t>23 romantic - with a romantic relationship (binary: yes or no) </a:t>
            </a:r>
            <a:br>
              <a:rPr lang="en-US" dirty="0"/>
            </a:br>
            <a:r>
              <a:rPr lang="en-US" dirty="0"/>
              <a:t>24 </a:t>
            </a:r>
            <a:r>
              <a:rPr lang="en-US" dirty="0" err="1"/>
              <a:t>famrel</a:t>
            </a:r>
            <a:r>
              <a:rPr lang="en-US" dirty="0"/>
              <a:t> - quality of family relationships (numeric: from 1 - very bad to 5 - excellent) </a:t>
            </a:r>
            <a:br>
              <a:rPr lang="en-US" dirty="0"/>
            </a:br>
            <a:r>
              <a:rPr lang="en-US" dirty="0"/>
              <a:t>25 </a:t>
            </a:r>
            <a:r>
              <a:rPr lang="en-US" dirty="0" err="1"/>
              <a:t>freetime</a:t>
            </a:r>
            <a:r>
              <a:rPr lang="en-US" dirty="0"/>
              <a:t> - free time after school (numeric: from 1 - very low to 5 - very high) </a:t>
            </a:r>
            <a:br>
              <a:rPr lang="en-US" dirty="0"/>
            </a:br>
            <a:r>
              <a:rPr lang="en-US" dirty="0"/>
              <a:t>26 </a:t>
            </a:r>
            <a:r>
              <a:rPr lang="en-US" dirty="0" err="1"/>
              <a:t>goout</a:t>
            </a:r>
            <a:r>
              <a:rPr lang="en-US" dirty="0"/>
              <a:t> - going out with friends (numeric: from 1 - very low to 5 - very high) </a:t>
            </a:r>
            <a:br>
              <a:rPr lang="en-US" dirty="0"/>
            </a:br>
            <a:r>
              <a:rPr lang="en-US" dirty="0"/>
              <a:t>27 </a:t>
            </a:r>
            <a:r>
              <a:rPr lang="en-US" dirty="0" err="1"/>
              <a:t>Dalc</a:t>
            </a:r>
            <a:r>
              <a:rPr lang="en-US" dirty="0"/>
              <a:t> - workday alcohol consumption (numeric: from 1 - very low to 5 - very high) </a:t>
            </a:r>
            <a:br>
              <a:rPr lang="en-US" dirty="0"/>
            </a:br>
            <a:r>
              <a:rPr lang="en-US" dirty="0"/>
              <a:t>28 Walc - weekend alcohol consumption (numeric: from 1 - very low to 5 - very high) </a:t>
            </a:r>
            <a:br>
              <a:rPr lang="en-US" dirty="0"/>
            </a:br>
            <a:r>
              <a:rPr lang="en-US" dirty="0"/>
              <a:t>29 health - current health status (numeric: from 1 - very bad to 5 - very good) </a:t>
            </a:r>
            <a:br>
              <a:rPr lang="en-US" dirty="0"/>
            </a:br>
            <a:r>
              <a:rPr lang="en-US" dirty="0"/>
              <a:t>30 absences - number of school absences (numeric: from 0 to 93) </a:t>
            </a:r>
            <a:endParaRPr lang="en-US" dirty="0"/>
          </a:p>
        </p:txBody>
      </p:sp>
      <p:sp>
        <p:nvSpPr>
          <p:cNvPr id="3" name="Rectangle 2"/>
          <p:cNvSpPr/>
          <p:nvPr/>
        </p:nvSpPr>
        <p:spPr>
          <a:xfrm>
            <a:off x="1682400" y="4686300"/>
            <a:ext cx="15843600" cy="12954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Oval 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Grading System Preprocess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graphicFrame>
        <p:nvGraphicFramePr>
          <p:cNvPr id="2" name="Table 1"/>
          <p:cNvGraphicFramePr>
            <a:graphicFrameLocks noGrp="1"/>
          </p:cNvGraphicFramePr>
          <p:nvPr/>
        </p:nvGraphicFramePr>
        <p:xfrm>
          <a:off x="4495800" y="2019300"/>
          <a:ext cx="9476963" cy="4965446"/>
        </p:xfrm>
        <a:graphic>
          <a:graphicData uri="http://schemas.openxmlformats.org/drawingml/2006/table">
            <a:tbl>
              <a:tblPr/>
              <a:tblGrid>
                <a:gridCol w="3172041"/>
                <a:gridCol w="3172041"/>
                <a:gridCol w="3132881"/>
              </a:tblGrid>
              <a:tr h="1060096">
                <a:tc gridSpan="3">
                  <a:txBody>
                    <a:bodyPr/>
                    <a:lstStyle/>
                    <a:p>
                      <a:pPr algn="ctr" fontAlgn="ctr"/>
                      <a:r>
                        <a:rPr lang="en-US" sz="4500" b="0" i="0" u="none" strike="noStrike">
                          <a:solidFill>
                            <a:srgbClr val="000000"/>
                          </a:solidFill>
                          <a:effectLst/>
                          <a:latin typeface="Calibri" panose="020F0502020204030204" pitchFamily="34" charset="0"/>
                        </a:rPr>
                        <a:t>Grading</a:t>
                      </a:r>
                      <a:endParaRPr lang="en-US" sz="4500" b="0" i="0" u="none" strike="noStrike">
                        <a:solidFill>
                          <a:srgbClr val="000000"/>
                        </a:solidFill>
                        <a:effectLst/>
                        <a:latin typeface="Calibri" panose="020F0502020204030204" pitchFamily="34" charset="0"/>
                      </a:endParaRPr>
                    </a:p>
                  </a:txBody>
                  <a:tcPr marL="128688" marR="128688" marT="64344" marB="643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cPr/>
                </a:tc>
                <a:tc hMerge="1">
                  <a:tcPr/>
                </a:tc>
              </a:tr>
              <a:tr h="781070">
                <a:tc>
                  <a:txBody>
                    <a:bodyPr/>
                    <a:lstStyle/>
                    <a:p>
                      <a:pPr algn="ctr" fontAlgn="ctr"/>
                      <a:r>
                        <a:rPr lang="en-US" sz="4500" b="0" i="0" u="none" strike="noStrike" dirty="0">
                          <a:solidFill>
                            <a:srgbClr val="000000"/>
                          </a:solidFill>
                          <a:effectLst/>
                          <a:latin typeface="Calibri" panose="020F0502020204030204" pitchFamily="34" charset="0"/>
                        </a:rPr>
                        <a:t>16-20</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4500" b="0" i="0" u="none" strike="noStrike" dirty="0">
                          <a:solidFill>
                            <a:srgbClr val="000000"/>
                          </a:solidFill>
                          <a:effectLst/>
                          <a:latin typeface="Calibri" panose="020F0502020204030204" pitchFamily="34" charset="0"/>
                        </a:rPr>
                        <a:t>A</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rowSpan="4">
                  <a:txBody>
                    <a:bodyPr/>
                    <a:lstStyle/>
                    <a:p>
                      <a:pPr algn="ctr" fontAlgn="ctr"/>
                      <a:r>
                        <a:rPr lang="en-US" sz="4500" b="0" i="0" u="none" strike="noStrike" dirty="0">
                          <a:solidFill>
                            <a:srgbClr val="000000"/>
                          </a:solidFill>
                          <a:effectLst/>
                          <a:latin typeface="Calibri" panose="020F0502020204030204" pitchFamily="34" charset="0"/>
                        </a:rPr>
                        <a:t>Pass</a:t>
                      </a:r>
                      <a:endParaRPr lang="en-US" sz="4500" b="0" i="0" u="none" strike="noStrike" dirty="0">
                        <a:solidFill>
                          <a:srgbClr val="000000"/>
                        </a:solidFill>
                        <a:effectLst/>
                        <a:latin typeface="Calibri" panose="020F0502020204030204" pitchFamily="34" charset="0"/>
                      </a:endParaRPr>
                    </a:p>
                  </a:txBody>
                  <a:tcPr marL="128688" marR="128688" marT="64344" marB="643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781070">
                <a:tc>
                  <a:txBody>
                    <a:bodyPr/>
                    <a:lstStyle/>
                    <a:p>
                      <a:pPr algn="ctr" fontAlgn="ctr"/>
                      <a:r>
                        <a:rPr lang="en-US" sz="4500" b="0" i="0" u="none" strike="noStrike" dirty="0">
                          <a:solidFill>
                            <a:srgbClr val="000000"/>
                          </a:solidFill>
                          <a:effectLst/>
                          <a:latin typeface="Calibri" panose="020F0502020204030204" pitchFamily="34" charset="0"/>
                        </a:rPr>
                        <a:t>14-15</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4500" b="0" i="0" u="none" strike="noStrike" dirty="0">
                          <a:solidFill>
                            <a:srgbClr val="000000"/>
                          </a:solidFill>
                          <a:effectLst/>
                          <a:latin typeface="Calibri" panose="020F0502020204030204" pitchFamily="34" charset="0"/>
                        </a:rPr>
                        <a:t>B</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cPr/>
                </a:tc>
              </a:tr>
              <a:tr h="781070">
                <a:tc>
                  <a:txBody>
                    <a:bodyPr/>
                    <a:lstStyle/>
                    <a:p>
                      <a:pPr algn="ctr" fontAlgn="ctr"/>
                      <a:r>
                        <a:rPr lang="en-US" sz="4500" b="0" i="0" u="none" strike="noStrike">
                          <a:solidFill>
                            <a:srgbClr val="000000"/>
                          </a:solidFill>
                          <a:effectLst/>
                          <a:latin typeface="Calibri" panose="020F0502020204030204" pitchFamily="34" charset="0"/>
                        </a:rPr>
                        <a:t>12-13</a:t>
                      </a:r>
                      <a:endParaRPr lang="en-US" sz="45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4500" b="0" i="0" u="none" strike="noStrike" dirty="0">
                          <a:solidFill>
                            <a:srgbClr val="000000"/>
                          </a:solidFill>
                          <a:effectLst/>
                          <a:latin typeface="Calibri" panose="020F0502020204030204" pitchFamily="34" charset="0"/>
                        </a:rPr>
                        <a:t>C</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cPr/>
                </a:tc>
              </a:tr>
              <a:tr h="781070">
                <a:tc>
                  <a:txBody>
                    <a:bodyPr/>
                    <a:lstStyle/>
                    <a:p>
                      <a:pPr algn="ctr" fontAlgn="ctr"/>
                      <a:r>
                        <a:rPr lang="en-US" sz="4500" b="0" i="0" u="none" strike="noStrike">
                          <a:solidFill>
                            <a:srgbClr val="000000"/>
                          </a:solidFill>
                          <a:effectLst/>
                          <a:latin typeface="Calibri" panose="020F0502020204030204" pitchFamily="34" charset="0"/>
                        </a:rPr>
                        <a:t>10-11</a:t>
                      </a:r>
                      <a:endParaRPr lang="en-US" sz="45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4500" b="0" i="0" u="none" strike="noStrike" dirty="0">
                          <a:solidFill>
                            <a:srgbClr val="000000"/>
                          </a:solidFill>
                          <a:effectLst/>
                          <a:latin typeface="Calibri" panose="020F0502020204030204" pitchFamily="34" charset="0"/>
                        </a:rPr>
                        <a:t>D</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cPr/>
                </a:tc>
              </a:tr>
              <a:tr h="781070">
                <a:tc>
                  <a:txBody>
                    <a:bodyPr/>
                    <a:lstStyle/>
                    <a:p>
                      <a:pPr algn="ctr" fontAlgn="ctr"/>
                      <a:r>
                        <a:rPr lang="en-US" sz="4500" b="0" i="0" u="none" strike="noStrike">
                          <a:solidFill>
                            <a:srgbClr val="000000"/>
                          </a:solidFill>
                          <a:effectLst/>
                          <a:latin typeface="Calibri" panose="020F0502020204030204" pitchFamily="34" charset="0"/>
                        </a:rPr>
                        <a:t>0-9</a:t>
                      </a:r>
                      <a:endParaRPr lang="en-US" sz="45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4500" b="0" i="0" u="none" strike="noStrike" dirty="0">
                          <a:solidFill>
                            <a:srgbClr val="000000"/>
                          </a:solidFill>
                          <a:effectLst/>
                          <a:latin typeface="Calibri" panose="020F0502020204030204" pitchFamily="34" charset="0"/>
                        </a:rPr>
                        <a:t>F</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4500" b="0" i="0" u="none" strike="noStrike" dirty="0">
                          <a:solidFill>
                            <a:srgbClr val="000000"/>
                          </a:solidFill>
                          <a:effectLst/>
                          <a:latin typeface="Calibri" panose="020F0502020204030204" pitchFamily="34" charset="0"/>
                        </a:rPr>
                        <a:t>Fail</a:t>
                      </a:r>
                      <a:endParaRPr lang="en-US" sz="45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graphicFrame>
        <p:nvGraphicFramePr>
          <p:cNvPr id="4" name="Table 3"/>
          <p:cNvGraphicFramePr>
            <a:graphicFrameLocks noGrp="1"/>
          </p:cNvGraphicFramePr>
          <p:nvPr/>
        </p:nvGraphicFramePr>
        <p:xfrm>
          <a:off x="4419600" y="3619500"/>
          <a:ext cx="9265914" cy="3048000"/>
        </p:xfrm>
        <a:graphic>
          <a:graphicData uri="http://schemas.openxmlformats.org/drawingml/2006/table">
            <a:tbl>
              <a:tblPr>
                <a:tableStyleId>{5940675A-B579-460E-94D1-54222C63F5DA}</a:tableStyleId>
              </a:tblPr>
              <a:tblGrid>
                <a:gridCol w="1323702"/>
                <a:gridCol w="1323702"/>
                <a:gridCol w="1323702"/>
                <a:gridCol w="1323702"/>
                <a:gridCol w="1323702"/>
                <a:gridCol w="1323702"/>
                <a:gridCol w="1323702"/>
              </a:tblGrid>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Walc</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health</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absences</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G1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G2</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G3</a:t>
                      </a:r>
                      <a:endParaRPr lang="en-US" sz="1800" b="0" i="0" u="none" strike="noStrike">
                        <a:solidFill>
                          <a:srgbClr val="000000"/>
                        </a:solidFill>
                        <a:effectLs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4</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0</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11</a:t>
                      </a:r>
                      <a:endParaRPr lang="en-US" sz="1800" b="0" i="0" u="none" strike="noStrike">
                        <a:solidFill>
                          <a:srgbClr val="000000"/>
                        </a:solidFill>
                        <a:effectLs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2</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9</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11</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11</a:t>
                      </a:r>
                      <a:endParaRPr lang="en-US" sz="1800" b="0" i="0" u="none" strike="noStrike">
                        <a:solidFill>
                          <a:srgbClr val="000000"/>
                        </a:solidFill>
                        <a:effectLs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6</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12</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12</a:t>
                      </a:r>
                      <a:endParaRPr lang="en-US" sz="1800" b="0" i="0" u="none" strike="noStrike">
                        <a:solidFill>
                          <a:srgbClr val="000000"/>
                        </a:solidFill>
                        <a:effectLs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5</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0</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14</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14</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14</a:t>
                      </a:r>
                      <a:endParaRPr lang="en-US" sz="1800" b="0" i="0" u="none" strike="noStrike" dirty="0">
                        <a:solidFill>
                          <a:srgbClr val="000000"/>
                        </a:solidFill>
                        <a:effectLst/>
                        <a:latin typeface="Calibri" panose="020F0502020204030204" pitchFamily="34" charset="0"/>
                      </a:endParaRPr>
                    </a:p>
                  </a:txBody>
                  <a:tcPr marL="15240" marR="15240" marT="15240" marB="0" anchor="ctr"/>
                </a:tc>
              </a:tr>
            </a:tbl>
          </a:graphicData>
        </a:graphic>
      </p:graphicFrame>
      <p:sp>
        <p:nvSpPr>
          <p:cNvPr id="12" name="TextBox 11"/>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Grading System Preprocess</a:t>
            </a:r>
            <a:endParaRPr lang="en-US" sz="4000" b="1"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graphicFrame>
        <p:nvGraphicFramePr>
          <p:cNvPr id="4" name="Table 3"/>
          <p:cNvGraphicFramePr>
            <a:graphicFrameLocks noGrp="1"/>
          </p:cNvGraphicFramePr>
          <p:nvPr/>
        </p:nvGraphicFramePr>
        <p:xfrm>
          <a:off x="4419600" y="1083582"/>
          <a:ext cx="9265914" cy="3048000"/>
        </p:xfrm>
        <a:graphic>
          <a:graphicData uri="http://schemas.openxmlformats.org/drawingml/2006/table">
            <a:tbl>
              <a:tblPr>
                <a:tableStyleId>{5940675A-B579-460E-94D1-54222C63F5DA}</a:tableStyleId>
              </a:tblPr>
              <a:tblGrid>
                <a:gridCol w="1323702"/>
                <a:gridCol w="1323702"/>
                <a:gridCol w="1323702"/>
                <a:gridCol w="1323702"/>
                <a:gridCol w="1323702"/>
                <a:gridCol w="1323702"/>
                <a:gridCol w="1323702"/>
              </a:tblGrid>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Walc</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health</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absences</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G1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G2</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G3</a:t>
                      </a:r>
                      <a:endParaRPr lang="en-US" sz="1800" b="0" i="0" u="none" strike="noStrike">
                        <a:solidFill>
                          <a:srgbClr val="000000"/>
                        </a:solidFill>
                        <a:effectLs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4</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0</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11</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highlight>
                            <a:srgbClr val="FFFF00"/>
                          </a:highlight>
                        </a:rPr>
                        <a:t>11</a:t>
                      </a:r>
                      <a:endParaRPr lang="en-US" sz="1800" b="0" i="0" u="none" strike="noStrike" dirty="0">
                        <a:solidFill>
                          <a:srgbClr val="000000"/>
                        </a:solidFill>
                        <a:effectLst/>
                        <a:highlight>
                          <a:srgbClr val="FFFF00"/>
                        </a:highligh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2</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9</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11</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highlight>
                            <a:srgbClr val="FFFF00"/>
                          </a:highlight>
                        </a:rPr>
                        <a:t>11</a:t>
                      </a:r>
                      <a:endParaRPr lang="en-US" sz="1800" b="0" i="0" u="none" strike="noStrike" dirty="0">
                        <a:solidFill>
                          <a:srgbClr val="000000"/>
                        </a:solidFill>
                        <a:effectLst/>
                        <a:highlight>
                          <a:srgbClr val="FFFF00"/>
                        </a:highligh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6</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12</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13</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highlight>
                            <a:srgbClr val="FFFF00"/>
                          </a:highlight>
                        </a:rPr>
                        <a:t>12</a:t>
                      </a:r>
                      <a:endParaRPr lang="en-US" sz="1800" b="0" i="0" u="none" strike="noStrike" dirty="0">
                        <a:solidFill>
                          <a:srgbClr val="000000"/>
                        </a:solidFill>
                        <a:effectLst/>
                        <a:highlight>
                          <a:srgbClr val="FFFF00"/>
                        </a:highlight>
                        <a:latin typeface="Calibri" panose="020F0502020204030204" pitchFamily="34" charset="0"/>
                      </a:endParaRPr>
                    </a:p>
                  </a:txBody>
                  <a:tcPr marL="15240" marR="15240" marT="15240" marB="0" anchor="ctr"/>
                </a:tc>
              </a:tr>
              <a:tr h="609600">
                <a:tc>
                  <a:txBody>
                    <a:bodyPr/>
                    <a:lstStyle/>
                    <a:p>
                      <a:pPr algn="ctr" fontAlgn="b"/>
                      <a:r>
                        <a:rPr lang="en-US" sz="1800" b="0" u="none" strike="noStrike" dirty="0">
                          <a:solidFill>
                            <a:srgbClr val="000000"/>
                          </a:solidFill>
                          <a:effectLst/>
                        </a:rPr>
                        <a:t>…</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5</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0</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a:solidFill>
                            <a:srgbClr val="000000"/>
                          </a:solidFill>
                          <a:effectLst/>
                        </a:rPr>
                        <a:t>14</a:t>
                      </a:r>
                      <a:endParaRPr lang="en-US" sz="1800" b="0" i="0" u="none" strike="noStrike">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rPr>
                        <a:t>14</a:t>
                      </a:r>
                      <a:endParaRPr lang="en-US" sz="1800" b="0" i="0" u="none" strike="noStrike" dirty="0">
                        <a:solidFill>
                          <a:srgbClr val="000000"/>
                        </a:solidFill>
                        <a:effectLst/>
                        <a:latin typeface="Calibri" panose="020F0502020204030204" pitchFamily="34" charset="0"/>
                      </a:endParaRPr>
                    </a:p>
                  </a:txBody>
                  <a:tcPr marL="15240" marR="15240" marT="15240" marB="0" anchor="ctr"/>
                </a:tc>
                <a:tc>
                  <a:txBody>
                    <a:bodyPr/>
                    <a:lstStyle/>
                    <a:p>
                      <a:pPr algn="ctr" fontAlgn="b"/>
                      <a:r>
                        <a:rPr lang="en-US" sz="1800" b="0" u="none" strike="noStrike" dirty="0">
                          <a:solidFill>
                            <a:srgbClr val="000000"/>
                          </a:solidFill>
                          <a:effectLst/>
                          <a:highlight>
                            <a:srgbClr val="FFFF00"/>
                          </a:highlight>
                        </a:rPr>
                        <a:t>14</a:t>
                      </a:r>
                      <a:endParaRPr lang="en-US" sz="1800" b="0" i="0" u="none" strike="noStrike" dirty="0">
                        <a:solidFill>
                          <a:srgbClr val="000000"/>
                        </a:solidFill>
                        <a:effectLst/>
                        <a:highlight>
                          <a:srgbClr val="FFFF00"/>
                        </a:highlight>
                        <a:latin typeface="Calibri" panose="020F0502020204030204" pitchFamily="34" charset="0"/>
                      </a:endParaRPr>
                    </a:p>
                  </a:txBody>
                  <a:tcPr marL="15240" marR="15240" marT="15240" marB="0" anchor="ctr"/>
                </a:tc>
              </a:tr>
            </a:tbl>
          </a:graphicData>
        </a:graphic>
      </p:graphicFrame>
      <p:graphicFrame>
        <p:nvGraphicFramePr>
          <p:cNvPr id="7" name="Table 6"/>
          <p:cNvGraphicFramePr>
            <a:graphicFrameLocks noGrp="1"/>
          </p:cNvGraphicFramePr>
          <p:nvPr/>
        </p:nvGraphicFramePr>
        <p:xfrm>
          <a:off x="914400" y="5676900"/>
          <a:ext cx="7698299" cy="2514600"/>
        </p:xfrm>
        <a:graphic>
          <a:graphicData uri="http://schemas.openxmlformats.org/drawingml/2006/table">
            <a:tbl>
              <a:tblPr>
                <a:tableStyleId>{5940675A-B579-460E-94D1-54222C63F5DA}</a:tableStyleId>
              </a:tblPr>
              <a:tblGrid>
                <a:gridCol w="1099757"/>
                <a:gridCol w="1099757"/>
                <a:gridCol w="1099757"/>
                <a:gridCol w="1099757"/>
                <a:gridCol w="1099757"/>
                <a:gridCol w="1099757"/>
                <a:gridCol w="1099757"/>
              </a:tblGrid>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Walc</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health</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absences</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G1</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G2</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G3</a:t>
                      </a:r>
                      <a:endParaRPr lang="en-US" sz="1600" b="0" i="0" u="none" strike="noStrike" dirty="0">
                        <a:solidFill>
                          <a:srgbClr val="000000"/>
                        </a:solidFill>
                        <a:effectLst/>
                        <a:latin typeface="Calibri" panose="020F0502020204030204" pitchFamily="34" charset="0"/>
                      </a:endParaRPr>
                    </a:p>
                  </a:txBody>
                  <a:tcPr marL="13636" marR="13636" marT="13636"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1</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3</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4</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11</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highlight>
                            <a:srgbClr val="FFFF00"/>
                          </a:highlight>
                        </a:rPr>
                        <a:t>D</a:t>
                      </a:r>
                      <a:endParaRPr lang="en-US" sz="1600" b="0" i="0" u="none" strike="noStrike" dirty="0">
                        <a:solidFill>
                          <a:srgbClr val="000000"/>
                        </a:solidFill>
                        <a:effectLst/>
                        <a:highlight>
                          <a:srgbClr val="FFFF00"/>
                        </a:highlight>
                        <a:latin typeface="Calibri" panose="020F0502020204030204" pitchFamily="34" charset="0"/>
                      </a:endParaRPr>
                    </a:p>
                  </a:txBody>
                  <a:tcPr marL="13636" marR="13636" marT="13636"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3</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2</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9</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11</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highlight>
                            <a:srgbClr val="FFFF00"/>
                          </a:highlight>
                        </a:rPr>
                        <a:t>D</a:t>
                      </a:r>
                      <a:endParaRPr lang="en-US" sz="1600" b="0" i="0" u="none" strike="noStrike" dirty="0">
                        <a:solidFill>
                          <a:srgbClr val="000000"/>
                        </a:solidFill>
                        <a:effectLst/>
                        <a:highlight>
                          <a:srgbClr val="FFFF00"/>
                        </a:highlight>
                        <a:latin typeface="Calibri" panose="020F0502020204030204" pitchFamily="34" charset="0"/>
                      </a:endParaRPr>
                    </a:p>
                  </a:txBody>
                  <a:tcPr marL="13636" marR="13636" marT="13636"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6</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12</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13</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highlight>
                            <a:srgbClr val="FFFF00"/>
                          </a:highlight>
                        </a:rPr>
                        <a:t>C</a:t>
                      </a:r>
                      <a:endParaRPr lang="en-US" sz="1600" b="0" i="0" u="none" strike="noStrike" dirty="0">
                        <a:solidFill>
                          <a:srgbClr val="000000"/>
                        </a:solidFill>
                        <a:effectLst/>
                        <a:highlight>
                          <a:srgbClr val="FFFF00"/>
                        </a:highlight>
                        <a:latin typeface="Calibri" panose="020F0502020204030204" pitchFamily="34" charset="0"/>
                      </a:endParaRPr>
                    </a:p>
                  </a:txBody>
                  <a:tcPr marL="13636" marR="13636" marT="13636"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1</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5</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a:solidFill>
                            <a:srgbClr val="000000"/>
                          </a:solidFill>
                          <a:effectLst/>
                        </a:rPr>
                        <a:t>14</a:t>
                      </a:r>
                      <a:endParaRPr lang="en-US" sz="1600" b="0" i="0" u="none" strike="noStrike">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rPr>
                        <a:t>14</a:t>
                      </a:r>
                      <a:endParaRPr lang="en-US" sz="1600" b="0" i="0" u="none" strike="noStrike" dirty="0">
                        <a:solidFill>
                          <a:srgbClr val="000000"/>
                        </a:solidFill>
                        <a:effectLst/>
                        <a:latin typeface="Calibri" panose="020F0502020204030204" pitchFamily="34" charset="0"/>
                      </a:endParaRPr>
                    </a:p>
                  </a:txBody>
                  <a:tcPr marL="13636" marR="13636" marT="13636" marB="0" anchor="ctr"/>
                </a:tc>
                <a:tc>
                  <a:txBody>
                    <a:bodyPr/>
                    <a:lstStyle/>
                    <a:p>
                      <a:pPr algn="ctr" fontAlgn="b"/>
                      <a:r>
                        <a:rPr lang="en-US" sz="1600" b="0" u="none" strike="noStrike" dirty="0">
                          <a:solidFill>
                            <a:srgbClr val="000000"/>
                          </a:solidFill>
                          <a:effectLst/>
                          <a:highlight>
                            <a:srgbClr val="FFFF00"/>
                          </a:highlight>
                        </a:rPr>
                        <a:t>B</a:t>
                      </a:r>
                      <a:endParaRPr lang="en-US" sz="1600" b="0" i="0" u="none" strike="noStrike" dirty="0">
                        <a:solidFill>
                          <a:srgbClr val="000000"/>
                        </a:solidFill>
                        <a:effectLst/>
                        <a:highlight>
                          <a:srgbClr val="FFFF00"/>
                        </a:highlight>
                        <a:latin typeface="Calibri" panose="020F0502020204030204" pitchFamily="34" charset="0"/>
                      </a:endParaRPr>
                    </a:p>
                  </a:txBody>
                  <a:tcPr marL="13636" marR="13636" marT="13636" marB="0" anchor="ctr"/>
                </a:tc>
              </a:tr>
            </a:tbl>
          </a:graphicData>
        </a:graphic>
      </p:graphicFrame>
      <p:graphicFrame>
        <p:nvGraphicFramePr>
          <p:cNvPr id="2" name="Table 1"/>
          <p:cNvGraphicFramePr>
            <a:graphicFrameLocks noGrp="1"/>
          </p:cNvGraphicFramePr>
          <p:nvPr/>
        </p:nvGraphicFramePr>
        <p:xfrm>
          <a:off x="9325427" y="5676900"/>
          <a:ext cx="8077202" cy="2514600"/>
        </p:xfrm>
        <a:graphic>
          <a:graphicData uri="http://schemas.openxmlformats.org/drawingml/2006/table">
            <a:tbl>
              <a:tblPr>
                <a:tableStyleId>{5940675A-B579-460E-94D1-54222C63F5DA}</a:tableStyleId>
              </a:tblPr>
              <a:tblGrid>
                <a:gridCol w="1153886"/>
                <a:gridCol w="1153886"/>
                <a:gridCol w="1153886"/>
                <a:gridCol w="1153886"/>
                <a:gridCol w="1153886"/>
                <a:gridCol w="1153886"/>
                <a:gridCol w="1153886"/>
              </a:tblGrid>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Walc</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health</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absences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G1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G2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G3</a:t>
                      </a:r>
                      <a:endParaRPr lang="en-US" sz="1600" b="0" i="0" u="none" strike="noStrike">
                        <a:solidFill>
                          <a:srgbClr val="000000"/>
                        </a:solidFill>
                        <a:effectLst/>
                        <a:latin typeface="Calibri" panose="020F0502020204030204" pitchFamily="34" charset="0"/>
                      </a:endParaRPr>
                    </a:p>
                  </a:txBody>
                  <a:tcPr marL="9525" marR="9525" marT="9525"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3</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highlight>
                            <a:srgbClr val="FFFF00"/>
                          </a:highlight>
                        </a:rPr>
                        <a:t>Pass</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3</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11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highlight>
                            <a:srgbClr val="FFFF00"/>
                          </a:highlight>
                        </a:rPr>
                        <a:t>Pass</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3</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12</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13</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highlight>
                            <a:srgbClr val="FFFF00"/>
                          </a:highlight>
                        </a:rPr>
                        <a:t>Pass</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tc>
              </a:tr>
              <a:tr h="502920">
                <a:tc>
                  <a:txBody>
                    <a:bodyPr/>
                    <a:lstStyle/>
                    <a:p>
                      <a:pPr algn="ctr" fontAlgn="b"/>
                      <a:r>
                        <a:rPr lang="en-US" sz="1600" b="0" u="none" strike="noStrike" dirty="0">
                          <a:solidFill>
                            <a:srgbClr val="000000"/>
                          </a:solidFill>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5</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14</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rPr>
                        <a:t>14</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u="none" strike="noStrike" dirty="0">
                          <a:solidFill>
                            <a:srgbClr val="000000"/>
                          </a:solidFill>
                          <a:effectLst/>
                          <a:highlight>
                            <a:srgbClr val="FFFF00"/>
                          </a:highlight>
                        </a:rPr>
                        <a:t>Pass</a:t>
                      </a:r>
                      <a:endParaRPr lang="en-US"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tc>
              </a:tr>
            </a:tbl>
          </a:graphicData>
        </a:graphic>
      </p:graphicFrame>
      <p:cxnSp>
        <p:nvCxnSpPr>
          <p:cNvPr id="5" name="Straight Arrow Connector 4"/>
          <p:cNvCxnSpPr/>
          <p:nvPr/>
        </p:nvCxnSpPr>
        <p:spPr>
          <a:xfrm flipH="1">
            <a:off x="6019800" y="4131582"/>
            <a:ext cx="3032757" cy="1011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9325427" y="4131582"/>
            <a:ext cx="2942773" cy="1055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Grading System Preprocess</a:t>
            </a:r>
            <a:endParaRPr lang="en-US" sz="4000" b="1"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2" name="TextBox 11"/>
          <p:cNvSpPr txBox="1"/>
          <p:nvPr/>
        </p:nvSpPr>
        <p:spPr>
          <a:xfrm>
            <a:off x="5029200" y="3695700"/>
            <a:ext cx="1306286" cy="707886"/>
          </a:xfrm>
          <a:prstGeom prst="rect">
            <a:avLst/>
          </a:prstGeom>
          <a:noFill/>
        </p:spPr>
        <p:txBody>
          <a:bodyPr wrap="square" rtlCol="0">
            <a:spAutoFit/>
          </a:bodyPr>
          <a:lstStyle/>
          <a:p>
            <a:r>
              <a:rPr lang="en-US" sz="4000" dirty="0"/>
              <a:t>CSV </a:t>
            </a:r>
            <a:endParaRPr lang="en-US" sz="4000" dirty="0"/>
          </a:p>
        </p:txBody>
      </p:sp>
      <p:sp>
        <p:nvSpPr>
          <p:cNvPr id="3" name="Arrow: Right 2"/>
          <p:cNvSpPr/>
          <p:nvPr/>
        </p:nvSpPr>
        <p:spPr>
          <a:xfrm>
            <a:off x="7467600" y="3558972"/>
            <a:ext cx="1981200" cy="981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972800" y="3661229"/>
            <a:ext cx="3810000" cy="707886"/>
          </a:xfrm>
          <a:prstGeom prst="rect">
            <a:avLst/>
          </a:prstGeom>
          <a:noFill/>
        </p:spPr>
        <p:txBody>
          <a:bodyPr wrap="square" rtlCol="0">
            <a:spAutoFit/>
          </a:bodyPr>
          <a:lstStyle/>
          <a:p>
            <a:r>
              <a:rPr lang="en-US" sz="4000" dirty="0"/>
              <a:t>Arff format </a:t>
            </a:r>
            <a:endParaRPr lang="en-US" sz="4000" dirty="0"/>
          </a:p>
        </p:txBody>
      </p:sp>
      <p:sp>
        <p:nvSpPr>
          <p:cNvPr id="14" name="TextBox 13"/>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Methodology</a:t>
            </a:r>
            <a:endParaRPr lang="en-US" sz="4000" b="1"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2" name="TextBox 11"/>
          <p:cNvSpPr txBox="1"/>
          <p:nvPr/>
        </p:nvSpPr>
        <p:spPr>
          <a:xfrm>
            <a:off x="1524000" y="3695700"/>
            <a:ext cx="1306286" cy="707886"/>
          </a:xfrm>
          <a:prstGeom prst="rect">
            <a:avLst/>
          </a:prstGeom>
          <a:noFill/>
        </p:spPr>
        <p:txBody>
          <a:bodyPr wrap="square" rtlCol="0">
            <a:spAutoFit/>
          </a:bodyPr>
          <a:lstStyle/>
          <a:p>
            <a:r>
              <a:rPr lang="en-US" sz="4000" dirty="0"/>
              <a:t>CSV </a:t>
            </a:r>
            <a:endParaRPr lang="en-US" sz="4000" dirty="0"/>
          </a:p>
        </p:txBody>
      </p:sp>
      <p:sp>
        <p:nvSpPr>
          <p:cNvPr id="3" name="Arrow: Right 2"/>
          <p:cNvSpPr/>
          <p:nvPr/>
        </p:nvSpPr>
        <p:spPr>
          <a:xfrm>
            <a:off x="3962400" y="3558972"/>
            <a:ext cx="1981200" cy="981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467600" y="3661229"/>
            <a:ext cx="3810000" cy="707886"/>
          </a:xfrm>
          <a:prstGeom prst="rect">
            <a:avLst/>
          </a:prstGeom>
          <a:noFill/>
        </p:spPr>
        <p:txBody>
          <a:bodyPr wrap="square" rtlCol="0">
            <a:spAutoFit/>
          </a:bodyPr>
          <a:lstStyle/>
          <a:p>
            <a:r>
              <a:rPr lang="en-US" sz="4000" dirty="0"/>
              <a:t>Arff format </a:t>
            </a:r>
            <a:endParaRPr lang="en-US" sz="4000" dirty="0"/>
          </a:p>
        </p:txBody>
      </p:sp>
      <p:sp>
        <p:nvSpPr>
          <p:cNvPr id="14" name="TextBox 13"/>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Methodology</a:t>
            </a:r>
            <a:endParaRPr lang="en-US" sz="4000" b="1" dirty="0">
              <a:latin typeface="Android Euclid"/>
            </a:endParaRPr>
          </a:p>
        </p:txBody>
      </p:sp>
      <p:sp>
        <p:nvSpPr>
          <p:cNvPr id="9" name="Arrow: Right 8"/>
          <p:cNvSpPr/>
          <p:nvPr/>
        </p:nvSpPr>
        <p:spPr>
          <a:xfrm>
            <a:off x="10986815" y="3558972"/>
            <a:ext cx="1981200" cy="981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4148889" y="3661229"/>
            <a:ext cx="3810000" cy="707886"/>
          </a:xfrm>
          <a:prstGeom prst="rect">
            <a:avLst/>
          </a:prstGeom>
          <a:noFill/>
        </p:spPr>
        <p:txBody>
          <a:bodyPr wrap="square" rtlCol="0">
            <a:spAutoFit/>
          </a:bodyPr>
          <a:lstStyle/>
          <a:p>
            <a:r>
              <a:rPr lang="en-US" sz="4000" dirty="0"/>
              <a:t>Classify</a:t>
            </a:r>
            <a:endParaRPr lang="en-US" sz="4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4" name="TextBox 13"/>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Methodology</a:t>
            </a:r>
            <a:endParaRPr lang="en-US" sz="4000" b="1" dirty="0">
              <a:latin typeface="Android Euclid"/>
            </a:endParaRPr>
          </a:p>
        </p:txBody>
      </p:sp>
      <p:pic>
        <p:nvPicPr>
          <p:cNvPr id="4" name="Picture 3"/>
          <p:cNvPicPr>
            <a:picLocks noChangeAspect="1"/>
          </p:cNvPicPr>
          <p:nvPr/>
        </p:nvPicPr>
        <p:blipFill>
          <a:blip r:embed="rId1"/>
          <a:stretch>
            <a:fillRect/>
          </a:stretch>
        </p:blipFill>
        <p:spPr>
          <a:xfrm>
            <a:off x="533400" y="1788156"/>
            <a:ext cx="7945473" cy="5970952"/>
          </a:xfrm>
          <a:prstGeom prst="rect">
            <a:avLst/>
          </a:prstGeom>
        </p:spPr>
      </p:pic>
      <p:pic>
        <p:nvPicPr>
          <p:cNvPr id="6" name="Picture 5"/>
          <p:cNvPicPr>
            <a:picLocks noChangeAspect="1"/>
          </p:cNvPicPr>
          <p:nvPr/>
        </p:nvPicPr>
        <p:blipFill>
          <a:blip r:embed="rId2"/>
          <a:stretch>
            <a:fillRect/>
          </a:stretch>
        </p:blipFill>
        <p:spPr>
          <a:xfrm>
            <a:off x="9589595" y="1673244"/>
            <a:ext cx="8172262" cy="6200775"/>
          </a:xfrm>
          <a:prstGeom prst="rect">
            <a:avLst/>
          </a:prstGeom>
        </p:spPr>
      </p:pic>
      <p:sp>
        <p:nvSpPr>
          <p:cNvPr id="7" name="Arrow: Right 6"/>
          <p:cNvSpPr/>
          <p:nvPr/>
        </p:nvSpPr>
        <p:spPr>
          <a:xfrm>
            <a:off x="8610600" y="45339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1811000" y="3848100"/>
            <a:ext cx="4114800" cy="1524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4" name="TextBox 13"/>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Methodology</a:t>
            </a:r>
            <a:endParaRPr lang="en-US" sz="4000" b="1" dirty="0">
              <a:latin typeface="Android Euclid"/>
            </a:endParaRPr>
          </a:p>
        </p:txBody>
      </p:sp>
      <p:pic>
        <p:nvPicPr>
          <p:cNvPr id="6" name="Picture 5"/>
          <p:cNvPicPr>
            <a:picLocks noChangeAspect="1"/>
          </p:cNvPicPr>
          <p:nvPr/>
        </p:nvPicPr>
        <p:blipFill rotWithShape="1">
          <a:blip r:embed="rId1"/>
          <a:srcRect l="21847" t="22371" b="52224"/>
          <a:stretch>
            <a:fillRect/>
          </a:stretch>
        </p:blipFill>
        <p:spPr>
          <a:xfrm>
            <a:off x="1371600" y="3009900"/>
            <a:ext cx="15138142" cy="3733800"/>
          </a:xfrm>
          <a:prstGeom prst="rect">
            <a:avLst/>
          </a:prstGeom>
        </p:spPr>
      </p:pic>
      <p:sp>
        <p:nvSpPr>
          <p:cNvPr id="9" name="Rectangle 8"/>
          <p:cNvSpPr/>
          <p:nvPr/>
        </p:nvSpPr>
        <p:spPr>
          <a:xfrm>
            <a:off x="2438400" y="4838700"/>
            <a:ext cx="11430000" cy="4572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4" name="TextBox 13"/>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Methodology</a:t>
            </a:r>
            <a:endParaRPr lang="en-US" sz="4000" b="1" dirty="0">
              <a:latin typeface="Android Euclid"/>
            </a:endParaRPr>
          </a:p>
        </p:txBody>
      </p:sp>
      <p:graphicFrame>
        <p:nvGraphicFramePr>
          <p:cNvPr id="2" name="Table 1"/>
          <p:cNvGraphicFramePr>
            <a:graphicFrameLocks noGrp="1"/>
          </p:cNvGraphicFramePr>
          <p:nvPr/>
        </p:nvGraphicFramePr>
        <p:xfrm>
          <a:off x="1905000" y="666763"/>
          <a:ext cx="14878719" cy="8953474"/>
        </p:xfrm>
        <a:graphic>
          <a:graphicData uri="http://schemas.openxmlformats.org/drawingml/2006/table">
            <a:tbl>
              <a:tblPr/>
              <a:tblGrid>
                <a:gridCol w="923742"/>
                <a:gridCol w="923742"/>
                <a:gridCol w="912338"/>
                <a:gridCol w="912338"/>
                <a:gridCol w="912338"/>
                <a:gridCol w="912338"/>
                <a:gridCol w="912338"/>
                <a:gridCol w="912338"/>
                <a:gridCol w="912338"/>
                <a:gridCol w="714665"/>
                <a:gridCol w="1110013"/>
                <a:gridCol w="714665"/>
                <a:gridCol w="714665"/>
                <a:gridCol w="684255"/>
                <a:gridCol w="851516"/>
                <a:gridCol w="1140425"/>
                <a:gridCol w="714665"/>
              </a:tblGrid>
              <a:tr h="319155">
                <a:tc gridSpan="7">
                  <a:txBody>
                    <a:bodyPr/>
                    <a:lstStyle/>
                    <a:p>
                      <a:pPr algn="l" fontAlgn="ctr"/>
                      <a:r>
                        <a:rPr lang="en-US" sz="1900" b="1" i="0" u="none" strike="noStrike" dirty="0">
                          <a:solidFill>
                            <a:srgbClr val="000000"/>
                          </a:solidFill>
                          <a:effectLst/>
                          <a:latin typeface="Calibri" panose="020F0502020204030204" pitchFamily="34" charset="0"/>
                        </a:rPr>
                        <a:t>Students performance classification</a:t>
                      </a:r>
                      <a:endParaRPr lang="en-US" sz="1900" b="1" i="0" u="none" strike="noStrike" dirty="0">
                        <a:solidFill>
                          <a:srgbClr val="000000"/>
                        </a:solidFill>
                        <a:effectLst/>
                        <a:latin typeface="Calibri" panose="020F0502020204030204" pitchFamily="34" charset="0"/>
                      </a:endParaRPr>
                    </a:p>
                  </a:txBody>
                  <a:tcPr marL="172255" marR="172255" marT="86127" marB="86127" anchor="ctr">
                    <a:lnL>
                      <a:noFill/>
                    </a:lnL>
                    <a:lnR>
                      <a:noFill/>
                    </a:lnR>
                    <a:lnT>
                      <a:noFill/>
                    </a:lnT>
                    <a:lnB w="6350" cap="flat" cmpd="sng" algn="ctr">
                      <a:solidFill>
                        <a:srgbClr val="000000"/>
                      </a:solidFill>
                      <a:prstDash val="solid"/>
                      <a:round/>
                      <a:headEnd type="none" w="med" len="med"/>
                      <a:tailEnd type="none" w="med" len="med"/>
                    </a:lnB>
                  </a:tcPr>
                </a:tc>
                <a:tc hMerge="1">
                  <a:tcPr/>
                </a:tc>
                <a:tc hMerge="1">
                  <a:tcPr/>
                </a:tc>
                <a:tc hMerge="1">
                  <a:tcPr/>
                </a:tc>
                <a:tc hMerge="1">
                  <a:tcPr/>
                </a:tc>
                <a:tc hMerge="1">
                  <a:tcPr/>
                </a:tc>
                <a:tc hMerge="1">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227968">
                <a:tc gridSpan="2">
                  <a:txBody>
                    <a:bodyPr/>
                    <a:lstStyle/>
                    <a:p>
                      <a:pPr algn="ctr" fontAlgn="ctr"/>
                      <a:r>
                        <a:rPr lang="en-US" sz="1300" b="0" i="1" u="none" strike="noStrike">
                          <a:solidFill>
                            <a:srgbClr val="000000"/>
                          </a:solidFill>
                          <a:effectLst/>
                          <a:latin typeface="Calibri" panose="020F0502020204030204" pitchFamily="34" charset="0"/>
                        </a:rPr>
                        <a:t>AI Lab exp.</a:t>
                      </a:r>
                      <a:endParaRPr lang="en-US" sz="1300" b="0" i="1" u="none" strike="noStrike">
                        <a:solidFill>
                          <a:srgbClr val="000000"/>
                        </a:solidFill>
                        <a:effectLst/>
                        <a:latin typeface="Calibri" panose="020F0502020204030204" pitchFamily="34" charset="0"/>
                      </a:endParaRPr>
                    </a:p>
                  </a:txBody>
                  <a:tcPr marL="172255" marR="172255" marT="86127" marB="8612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gridSpan="15">
                  <a:txBody>
                    <a:bodyPr/>
                    <a:lstStyle/>
                    <a:p>
                      <a:pPr algn="ctr" fontAlgn="ctr"/>
                      <a:r>
                        <a:rPr lang="en-US" sz="1300" b="1" i="0" u="none" strike="noStrike">
                          <a:solidFill>
                            <a:srgbClr val="000000"/>
                          </a:solidFill>
                          <a:effectLst/>
                          <a:latin typeface="Calibri" panose="020F0502020204030204" pitchFamily="34" charset="0"/>
                        </a:rPr>
                        <a:t>Classifier Performance (5-Level {A,B,C,D,F})</a:t>
                      </a:r>
                      <a:endParaRPr lang="en-US" sz="1300" b="1" i="0" u="none" strike="noStrike">
                        <a:solidFill>
                          <a:srgbClr val="000000"/>
                        </a:solidFill>
                        <a:effectLst/>
                        <a:latin typeface="Calibri" panose="020F0502020204030204" pitchFamily="34" charset="0"/>
                      </a:endParaRPr>
                    </a:p>
                  </a:txBody>
                  <a:tcPr marL="172255" marR="172255" marT="86127" marB="8612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227968">
                <a:tc>
                  <a:txBody>
                    <a:bodyPr/>
                    <a:lstStyle/>
                    <a:p>
                      <a:pPr algn="ctr" fontAlgn="ctr"/>
                      <a:r>
                        <a:rPr lang="en-US" sz="1300" b="1" i="0" u="none" strike="noStrike">
                          <a:solidFill>
                            <a:srgbClr val="000000"/>
                          </a:solidFill>
                          <a:effectLst/>
                          <a:latin typeface="Calibri" panose="020F0502020204030204" pitchFamily="34" charset="0"/>
                        </a:rPr>
                        <a:t>No_Of_Fold</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300" b="1" i="0" u="none" strike="noStrike">
                          <a:solidFill>
                            <a:srgbClr val="000000"/>
                          </a:solidFill>
                          <a:effectLst/>
                          <a:latin typeface="Calibri" panose="020F0502020204030204" pitchFamily="34" charset="0"/>
                        </a:rPr>
                        <a:t>Bayesnet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1300" b="1" i="0" u="none" strike="noStrike">
                          <a:solidFill>
                            <a:srgbClr val="000000"/>
                          </a:solidFill>
                          <a:effectLst/>
                          <a:latin typeface="Calibri" panose="020F0502020204030204" pitchFamily="34" charset="0"/>
                        </a:rPr>
                        <a:t>NaiveBayes</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1300" b="1" i="0" u="none" strike="noStrike">
                          <a:solidFill>
                            <a:srgbClr val="000000"/>
                          </a:solidFill>
                          <a:effectLst/>
                          <a:latin typeface="Calibri" panose="020F0502020204030204" pitchFamily="34" charset="0"/>
                        </a:rPr>
                        <a:t>NBU</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1300" b="1" i="0" u="none" strike="noStrike">
                          <a:solidFill>
                            <a:srgbClr val="000000"/>
                          </a:solidFill>
                          <a:effectLst/>
                          <a:latin typeface="Calibri" panose="020F0502020204030204" pitchFamily="34" charset="0"/>
                        </a:rPr>
                        <a:t>LibSVM</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300" b="1" i="0" u="none" strike="noStrike">
                          <a:solidFill>
                            <a:srgbClr val="000000"/>
                          </a:solidFill>
                          <a:effectLst/>
                          <a:latin typeface="Calibri" panose="020F0502020204030204" pitchFamily="34" charset="0"/>
                        </a:rPr>
                        <a:t>LR</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300" b="1" i="0" u="none" strike="noStrike">
                          <a:solidFill>
                            <a:srgbClr val="000000"/>
                          </a:solidFill>
                          <a:effectLst/>
                          <a:latin typeface="Calibri" panose="020F0502020204030204" pitchFamily="34" charset="0"/>
                        </a:rPr>
                        <a:t>MLP</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1300" b="1" i="0" u="none" strike="noStrike">
                          <a:solidFill>
                            <a:srgbClr val="000000"/>
                          </a:solidFill>
                          <a:effectLst/>
                          <a:latin typeface="Calibri" panose="020F0502020204030204" pitchFamily="34" charset="0"/>
                        </a:rPr>
                        <a:t>SLR</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300" b="1" i="0" u="none" strike="noStrike">
                          <a:solidFill>
                            <a:srgbClr val="000000"/>
                          </a:solidFill>
                          <a:effectLst/>
                          <a:latin typeface="Calibri" panose="020F0502020204030204" pitchFamily="34" charset="0"/>
                        </a:rPr>
                        <a:t>ASC</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1300" b="1" i="0" u="none" strike="noStrike">
                          <a:solidFill>
                            <a:srgbClr val="000000"/>
                          </a:solidFill>
                          <a:effectLst/>
                          <a:latin typeface="Calibri" panose="020F0502020204030204" pitchFamily="34" charset="0"/>
                        </a:rPr>
                        <a:t>FC</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1300" b="1" i="0" u="none" strike="noStrike">
                          <a:solidFill>
                            <a:srgbClr val="000000"/>
                          </a:solidFill>
                          <a:effectLst/>
                          <a:latin typeface="Calibri" panose="020F0502020204030204" pitchFamily="34" charset="0"/>
                        </a:rPr>
                        <a:t>RSS</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1300" b="1" i="0" u="none" strike="noStrike">
                          <a:solidFill>
                            <a:srgbClr val="000000"/>
                          </a:solidFill>
                          <a:effectLst/>
                          <a:latin typeface="Calibri" panose="020F0502020204030204" pitchFamily="34" charset="0"/>
                        </a:rPr>
                        <a:t>DT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ctr"/>
                      <a:r>
                        <a:rPr lang="en-US" sz="1300" b="1" i="0" u="none" strike="noStrike">
                          <a:solidFill>
                            <a:srgbClr val="000000"/>
                          </a:solidFill>
                          <a:effectLst/>
                          <a:latin typeface="Calibri" panose="020F0502020204030204" pitchFamily="34" charset="0"/>
                        </a:rPr>
                        <a:t>OneR</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300" b="1" i="0" u="none" strike="noStrike">
                          <a:solidFill>
                            <a:srgbClr val="000000"/>
                          </a:solidFill>
                          <a:effectLst/>
                          <a:latin typeface="Calibri" panose="020F0502020204030204" pitchFamily="34" charset="0"/>
                        </a:rPr>
                        <a:t>J48</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l" fontAlgn="ctr"/>
                      <a:r>
                        <a:rPr lang="en-US" sz="1300" b="1" i="0" u="none" strike="noStrike">
                          <a:solidFill>
                            <a:srgbClr val="000000"/>
                          </a:solidFill>
                          <a:effectLst/>
                          <a:latin typeface="Calibri" panose="020F0502020204030204" pitchFamily="34" charset="0"/>
                        </a:rPr>
                        <a:t>LMT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l" fontAlgn="ctr"/>
                      <a:r>
                        <a:rPr lang="en-US" sz="1300" b="1" i="0" u="none" strike="noStrike">
                          <a:solidFill>
                            <a:srgbClr val="000000"/>
                          </a:solidFill>
                          <a:effectLst/>
                          <a:latin typeface="Calibri" panose="020F0502020204030204" pitchFamily="34" charset="0"/>
                        </a:rPr>
                        <a:t>Random_forest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l" fontAlgn="ctr"/>
                      <a:r>
                        <a:rPr lang="en-US" sz="1300" b="1" i="0" u="none" strike="noStrike">
                          <a:solidFill>
                            <a:srgbClr val="000000"/>
                          </a:solidFill>
                          <a:effectLst/>
                          <a:latin typeface="Calibri" panose="020F0502020204030204" pitchFamily="34" charset="0"/>
                        </a:rPr>
                        <a:t>REPTree</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r>
              <a:tr h="227968">
                <a:tc>
                  <a:txBody>
                    <a:bodyPr/>
                    <a:lstStyle/>
                    <a:p>
                      <a:pPr algn="r" fontAlgn="ctr"/>
                      <a:r>
                        <a:rPr lang="en-US" sz="1300" b="0" i="0" u="none" strike="noStrike">
                          <a:solidFill>
                            <a:srgbClr val="000000"/>
                          </a:solidFill>
                          <a:effectLst/>
                          <a:latin typeface="Calibri" panose="020F0502020204030204" pitchFamily="34" charset="0"/>
                        </a:rPr>
                        <a:t>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59.17%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52.85%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76.43%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68.10%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67.33%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67.33%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69.03%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63.48%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54.70%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71.03%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75.50%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69.18%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71.03%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66.56%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66.56%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65.49%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57.94%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75.50%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75.81%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72.57%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72.57%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71.03%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66.41%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66.41%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66.10%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57.63%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75.50%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70.72%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74.58%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67.33%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67.33%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68.57%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55.01%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75.04%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75.81%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dirty="0">
                          <a:solidFill>
                            <a:srgbClr val="000000"/>
                          </a:solidFill>
                          <a:effectLst/>
                          <a:latin typeface="Calibri" panose="020F0502020204030204" pitchFamily="34" charset="0"/>
                        </a:rPr>
                        <a:t>73.81%</a:t>
                      </a: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69.18%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67.64%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56.39%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66.87%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66.87%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66.41%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57.16%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72.57%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73.81%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73.81%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66.56%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66.56%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66.72%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59.94%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76.12%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74.58%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72.57%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75.04%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10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66.72%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57.16%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75.50%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75.81%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73.50%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68.10%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68.10%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67.03%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55.78%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73.81%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75.04%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12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66.72%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66.72%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59.01%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76.58%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67.64%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74.58%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13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70.88%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66.41%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53.47%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69.95%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74.58%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75.35%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69.34%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73.04%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14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71.34%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67.33%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67.33%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71.49%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67.64%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57.01%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74.11%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68.57%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75.19%</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15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72.27%</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66.41%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66.41%</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71.03%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66.26%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57.32%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71.96%</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73.65%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75.65%</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74.88%</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76.73%</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68.72%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71.80%</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74.42%</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75.04%</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AVG=</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71.73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67.08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67.08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70.88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66.08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56.53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71.30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dirty="0">
                          <a:solidFill>
                            <a:srgbClr val="000000"/>
                          </a:solidFill>
                          <a:effectLst/>
                          <a:latin typeface="Calibri" panose="020F0502020204030204" pitchFamily="34" charset="0"/>
                        </a:rPr>
                        <a:t>75.23 </a:t>
                      </a: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300" b="0" i="0" u="none" strike="noStrike">
                          <a:solidFill>
                            <a:srgbClr val="000000"/>
                          </a:solidFill>
                          <a:effectLst/>
                          <a:latin typeface="Calibri" panose="020F0502020204030204" pitchFamily="34" charset="0"/>
                        </a:rPr>
                        <a:t>74.00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74.97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dirty="0">
                          <a:solidFill>
                            <a:srgbClr val="000000"/>
                          </a:solidFill>
                          <a:effectLst/>
                          <a:latin typeface="Calibri" panose="020F0502020204030204" pitchFamily="34" charset="0"/>
                        </a:rPr>
                        <a:t>75.26 </a:t>
                      </a: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300" b="0" i="0" u="none" strike="noStrike">
                          <a:solidFill>
                            <a:srgbClr val="000000"/>
                          </a:solidFill>
                          <a:effectLst/>
                          <a:latin typeface="Calibri" panose="020F0502020204030204" pitchFamily="34" charset="0"/>
                        </a:rPr>
                        <a:t>76.73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68.91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71.29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72.40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74.66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227968">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227968">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227968">
                <a:tc gridSpan="2">
                  <a:txBody>
                    <a:bodyPr/>
                    <a:lstStyle/>
                    <a:p>
                      <a:pPr algn="ctr" fontAlgn="ctr"/>
                      <a:r>
                        <a:rPr lang="en-US" sz="1300" b="0" i="1" u="none" strike="noStrike">
                          <a:solidFill>
                            <a:srgbClr val="000000"/>
                          </a:solidFill>
                          <a:effectLst/>
                          <a:latin typeface="Calibri" panose="020F0502020204030204" pitchFamily="34" charset="0"/>
                        </a:rPr>
                        <a:t>AI Lab exp.</a:t>
                      </a:r>
                      <a:endParaRPr lang="en-US" sz="1300" b="0" i="1" u="none" strike="noStrike">
                        <a:solidFill>
                          <a:srgbClr val="000000"/>
                        </a:solidFill>
                        <a:effectLst/>
                        <a:latin typeface="Calibri" panose="020F0502020204030204" pitchFamily="34" charset="0"/>
                      </a:endParaRPr>
                    </a:p>
                  </a:txBody>
                  <a:tcPr marL="172255" marR="172255" marT="86127" marB="8612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gridSpan="15">
                  <a:txBody>
                    <a:bodyPr/>
                    <a:lstStyle/>
                    <a:p>
                      <a:pPr algn="ctr" fontAlgn="ctr"/>
                      <a:r>
                        <a:rPr lang="en-US" sz="1300" b="1" i="0" u="none" strike="noStrike" dirty="0">
                          <a:solidFill>
                            <a:srgbClr val="000000"/>
                          </a:solidFill>
                          <a:effectLst/>
                          <a:latin typeface="Calibri" panose="020F0502020204030204" pitchFamily="34" charset="0"/>
                        </a:rPr>
                        <a:t>Classifier Performance (Binary  {</a:t>
                      </a:r>
                      <a:r>
                        <a:rPr lang="en-US" sz="1300" b="1" i="0" u="none" strike="noStrike" dirty="0" err="1">
                          <a:solidFill>
                            <a:srgbClr val="000000"/>
                          </a:solidFill>
                          <a:effectLst/>
                          <a:latin typeface="Calibri" panose="020F0502020204030204" pitchFamily="34" charset="0"/>
                        </a:rPr>
                        <a:t>pass,fail</a:t>
                      </a:r>
                      <a:r>
                        <a:rPr lang="en-US" sz="1300" b="1" i="0" u="none" strike="noStrike" dirty="0">
                          <a:solidFill>
                            <a:srgbClr val="000000"/>
                          </a:solidFill>
                          <a:effectLst/>
                          <a:latin typeface="Calibri" panose="020F0502020204030204" pitchFamily="34" charset="0"/>
                        </a:rPr>
                        <a:t>})</a:t>
                      </a:r>
                      <a:endParaRPr lang="en-US" sz="1300" b="1" i="0" u="none" strike="noStrike" dirty="0">
                        <a:solidFill>
                          <a:srgbClr val="000000"/>
                        </a:solidFill>
                        <a:effectLst/>
                        <a:latin typeface="Calibri" panose="020F0502020204030204" pitchFamily="34" charset="0"/>
                      </a:endParaRPr>
                    </a:p>
                  </a:txBody>
                  <a:tcPr marL="172255" marR="172255" marT="86127" marB="8612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227968">
                <a:tc>
                  <a:txBody>
                    <a:bodyPr/>
                    <a:lstStyle/>
                    <a:p>
                      <a:pPr algn="ctr" fontAlgn="ctr"/>
                      <a:r>
                        <a:rPr lang="en-US" sz="1300" b="1" i="0" u="none" strike="noStrike">
                          <a:solidFill>
                            <a:srgbClr val="000000"/>
                          </a:solidFill>
                          <a:effectLst/>
                          <a:latin typeface="Calibri" panose="020F0502020204030204" pitchFamily="34" charset="0"/>
                        </a:rPr>
                        <a:t>No_Of_Fold</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300" b="1" i="0" u="none" strike="noStrike">
                          <a:solidFill>
                            <a:srgbClr val="000000"/>
                          </a:solidFill>
                          <a:effectLst/>
                          <a:latin typeface="Calibri" panose="020F0502020204030204" pitchFamily="34" charset="0"/>
                        </a:rPr>
                        <a:t>Bayesnet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1300" b="1" i="0" u="none" strike="noStrike">
                          <a:solidFill>
                            <a:srgbClr val="000000"/>
                          </a:solidFill>
                          <a:effectLst/>
                          <a:latin typeface="Calibri" panose="020F0502020204030204" pitchFamily="34" charset="0"/>
                        </a:rPr>
                        <a:t>NaiveBayes</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1300" b="1" i="0" u="none" strike="noStrike">
                          <a:solidFill>
                            <a:srgbClr val="000000"/>
                          </a:solidFill>
                          <a:effectLst/>
                          <a:latin typeface="Calibri" panose="020F0502020204030204" pitchFamily="34" charset="0"/>
                        </a:rPr>
                        <a:t>NBU</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r>
                        <a:rPr lang="en-US" sz="1300" b="1" i="0" u="none" strike="noStrike">
                          <a:solidFill>
                            <a:srgbClr val="000000"/>
                          </a:solidFill>
                          <a:effectLst/>
                          <a:latin typeface="Calibri" panose="020F0502020204030204" pitchFamily="34" charset="0"/>
                        </a:rPr>
                        <a:t>LibSVM</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300" b="1" i="0" u="none" strike="noStrike">
                          <a:solidFill>
                            <a:srgbClr val="000000"/>
                          </a:solidFill>
                          <a:effectLst/>
                          <a:latin typeface="Calibri" panose="020F0502020204030204" pitchFamily="34" charset="0"/>
                        </a:rPr>
                        <a:t>LR</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300" b="1" i="0" u="none" strike="noStrike">
                          <a:solidFill>
                            <a:srgbClr val="000000"/>
                          </a:solidFill>
                          <a:effectLst/>
                          <a:latin typeface="Calibri" panose="020F0502020204030204" pitchFamily="34" charset="0"/>
                        </a:rPr>
                        <a:t>MLP</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1300" b="1" i="0" u="none" strike="noStrike">
                          <a:solidFill>
                            <a:srgbClr val="000000"/>
                          </a:solidFill>
                          <a:effectLst/>
                          <a:latin typeface="Calibri" panose="020F0502020204030204" pitchFamily="34" charset="0"/>
                        </a:rPr>
                        <a:t>SLR</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300" b="1" i="0" u="none" strike="noStrike">
                          <a:solidFill>
                            <a:srgbClr val="000000"/>
                          </a:solidFill>
                          <a:effectLst/>
                          <a:latin typeface="Calibri" panose="020F0502020204030204" pitchFamily="34" charset="0"/>
                        </a:rPr>
                        <a:t>ASC</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1300" b="1" i="0" u="none" strike="noStrike">
                          <a:solidFill>
                            <a:srgbClr val="000000"/>
                          </a:solidFill>
                          <a:effectLst/>
                          <a:latin typeface="Calibri" panose="020F0502020204030204" pitchFamily="34" charset="0"/>
                        </a:rPr>
                        <a:t>FC</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1300" b="1" i="0" u="none" strike="noStrike">
                          <a:solidFill>
                            <a:srgbClr val="000000"/>
                          </a:solidFill>
                          <a:effectLst/>
                          <a:latin typeface="Calibri" panose="020F0502020204030204" pitchFamily="34" charset="0"/>
                        </a:rPr>
                        <a:t>RSS</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1300" b="1" i="0" u="none" strike="noStrike">
                          <a:solidFill>
                            <a:srgbClr val="000000"/>
                          </a:solidFill>
                          <a:effectLst/>
                          <a:latin typeface="Calibri" panose="020F0502020204030204" pitchFamily="34" charset="0"/>
                        </a:rPr>
                        <a:t>DT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ctr"/>
                      <a:r>
                        <a:rPr lang="en-US" sz="1300" b="1" i="0" u="none" strike="noStrike">
                          <a:solidFill>
                            <a:srgbClr val="000000"/>
                          </a:solidFill>
                          <a:effectLst/>
                          <a:latin typeface="Calibri" panose="020F0502020204030204" pitchFamily="34" charset="0"/>
                        </a:rPr>
                        <a:t>OneR</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300" b="1" i="0" u="none" strike="noStrike">
                          <a:solidFill>
                            <a:srgbClr val="000000"/>
                          </a:solidFill>
                          <a:effectLst/>
                          <a:latin typeface="Calibri" panose="020F0502020204030204" pitchFamily="34" charset="0"/>
                        </a:rPr>
                        <a:t>J48</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l" fontAlgn="ctr"/>
                      <a:r>
                        <a:rPr lang="en-US" sz="1300" b="1" i="0" u="none" strike="noStrike">
                          <a:solidFill>
                            <a:srgbClr val="000000"/>
                          </a:solidFill>
                          <a:effectLst/>
                          <a:latin typeface="Calibri" panose="020F0502020204030204" pitchFamily="34" charset="0"/>
                        </a:rPr>
                        <a:t>LMT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l" fontAlgn="ctr"/>
                      <a:r>
                        <a:rPr lang="en-US" sz="1300" b="1" i="0" u="none" strike="noStrike">
                          <a:solidFill>
                            <a:srgbClr val="000000"/>
                          </a:solidFill>
                          <a:effectLst/>
                          <a:latin typeface="Calibri" panose="020F0502020204030204" pitchFamily="34" charset="0"/>
                        </a:rPr>
                        <a:t>Random_forest</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l" fontAlgn="ctr"/>
                      <a:r>
                        <a:rPr lang="en-US" sz="1300" b="1" i="0" u="none" strike="noStrike">
                          <a:solidFill>
                            <a:srgbClr val="000000"/>
                          </a:solidFill>
                          <a:effectLst/>
                          <a:latin typeface="Calibri" panose="020F0502020204030204" pitchFamily="34" charset="0"/>
                        </a:rPr>
                        <a:t>REPTree</a:t>
                      </a:r>
                      <a:endParaRPr lang="en-US" sz="13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r>
              <a:tr h="227968">
                <a:tc>
                  <a:txBody>
                    <a:bodyPr/>
                    <a:lstStyle/>
                    <a:p>
                      <a:pPr algn="r" fontAlgn="ctr"/>
                      <a:r>
                        <a:rPr lang="en-US" sz="1300" b="0" i="0" u="none" strike="noStrike">
                          <a:solidFill>
                            <a:srgbClr val="000000"/>
                          </a:solidFill>
                          <a:effectLst/>
                          <a:latin typeface="Calibri" panose="020F0502020204030204" pitchFamily="34" charset="0"/>
                        </a:rPr>
                        <a:t>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90.14%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87.21%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87.21%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88.91%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90.76%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91.83%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90.76%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91.83%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89.21%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87.98%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87.98%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87.37%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89.68%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87.98%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87.98%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93.37%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89.52%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88.75%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93.37%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10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88.44%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88.44%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91.37%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89.68%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91.37%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11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91.06%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12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88.29%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89.68%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91.99%</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13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91.06%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91.37%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89.06%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91.83%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93.07%</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91.83%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90.91%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88.44%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88.44%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91.22%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88.91%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91.53%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227968">
                <a:tc>
                  <a:txBody>
                    <a:bodyPr/>
                    <a:lstStyle/>
                    <a:p>
                      <a:pPr algn="r" fontAlgn="ctr"/>
                      <a:r>
                        <a:rPr lang="en-US" sz="1300" b="0" i="0" u="none" strike="noStrike">
                          <a:solidFill>
                            <a:srgbClr val="000000"/>
                          </a:solidFill>
                          <a:effectLst/>
                          <a:latin typeface="Calibri" panose="020F0502020204030204" pitchFamily="34" charset="0"/>
                        </a:rPr>
                        <a:t>15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90.76%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87.98%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87.98%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92.14%</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89.52%</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93.53%</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92.30%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93.68%</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92.45%</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92.60%</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92.91%</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300" b="0" i="0" u="none" strike="noStrike">
                          <a:solidFill>
                            <a:srgbClr val="000000"/>
                          </a:solidFill>
                          <a:effectLst/>
                          <a:latin typeface="Calibri" panose="020F0502020204030204" pitchFamily="34" charset="0"/>
                        </a:rPr>
                        <a:t>92.76%</a:t>
                      </a:r>
                      <a:endParaRPr lang="en-US" sz="13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227968">
                <a:tc>
                  <a:txBody>
                    <a:bodyPr/>
                    <a:lstStyle/>
                    <a:p>
                      <a:pPr algn="r" fontAlgn="ctr"/>
                      <a:r>
                        <a:rPr lang="en-US" sz="1300" b="0" i="0" u="none" strike="noStrike">
                          <a:solidFill>
                            <a:srgbClr val="000000"/>
                          </a:solidFill>
                          <a:effectLst/>
                          <a:latin typeface="Calibri" panose="020F0502020204030204" pitchFamily="34" charset="0"/>
                        </a:rPr>
                        <a:t>AVG=</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90.57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88.20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88.20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92.66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91.25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89.20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92.48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92.74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92.91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92.93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1300" b="0" i="0" u="none" strike="noStrike">
                          <a:solidFill>
                            <a:srgbClr val="000000"/>
                          </a:solidFill>
                          <a:effectLst/>
                          <a:latin typeface="Calibri" panose="020F0502020204030204" pitchFamily="34" charset="0"/>
                        </a:rPr>
                        <a:t>92.45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93.68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91.76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92.34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a:solidFill>
                            <a:srgbClr val="000000"/>
                          </a:solidFill>
                          <a:effectLst/>
                          <a:latin typeface="Calibri" panose="020F0502020204030204" pitchFamily="34" charset="0"/>
                        </a:rPr>
                        <a:t>92.89 </a:t>
                      </a:r>
                      <a:endParaRPr lang="en-US" sz="13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300" b="0" i="0" u="none" strike="noStrike" dirty="0">
                          <a:solidFill>
                            <a:srgbClr val="000000"/>
                          </a:solidFill>
                          <a:effectLst/>
                          <a:latin typeface="Calibri" panose="020F0502020204030204" pitchFamily="34" charset="0"/>
                        </a:rPr>
                        <a:t>92.86 </a:t>
                      </a: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Analysis and Graphs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1049952" y="1702279"/>
            <a:ext cx="7315200" cy="584775"/>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9" name="TextBox 8"/>
          <p:cNvSpPr txBox="1"/>
          <p:nvPr/>
        </p:nvSpPr>
        <p:spPr>
          <a:xfrm>
            <a:off x="9634895" y="1702278"/>
            <a:ext cx="7315200"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2966298"/>
            <a:ext cx="7891105" cy="413801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4895" y="2957694"/>
            <a:ext cx="7392041" cy="4138019"/>
          </a:xfrm>
          <a:prstGeom prst="rect">
            <a:avLst/>
          </a:prstGeom>
        </p:spPr>
      </p:pic>
      <p:sp>
        <p:nvSpPr>
          <p:cNvPr id="12" name="TextBox 11"/>
          <p:cNvSpPr txBox="1"/>
          <p:nvPr/>
        </p:nvSpPr>
        <p:spPr>
          <a:xfrm>
            <a:off x="5486400" y="8292333"/>
            <a:ext cx="7315200" cy="584775"/>
          </a:xfrm>
          <a:prstGeom prst="rect">
            <a:avLst/>
          </a:prstGeom>
          <a:noFill/>
        </p:spPr>
        <p:txBody>
          <a:bodyPr wrap="square">
            <a:spAutoFit/>
          </a:bodyPr>
          <a:lstStyle/>
          <a:p>
            <a:pPr algn="ctr"/>
            <a:r>
              <a:rPr lang="en-US" sz="3200" b="1" dirty="0">
                <a:solidFill>
                  <a:schemeClr val="bg1"/>
                </a:solidFill>
                <a:highlight>
                  <a:srgbClr val="000000"/>
                </a:highlight>
                <a:latin typeface="Android Euclid"/>
              </a:rPr>
              <a:t>  Attribute selected Classifier .</a:t>
            </a:r>
            <a:endParaRPr lang="en-US" sz="3200" b="1" dirty="0">
              <a:solidFill>
                <a:schemeClr val="bg1"/>
              </a:solidFill>
              <a:highlight>
                <a:srgbClr val="000000"/>
              </a:highlight>
              <a:latin typeface="Android Eucli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Rounded Corners 3"/>
          <p:cNvSpPr/>
          <p:nvPr/>
        </p:nvSpPr>
        <p:spPr>
          <a:xfrm>
            <a:off x="0" y="5505888"/>
            <a:ext cx="18288000" cy="4694646"/>
          </a:xfrm>
          <a:prstGeom prst="round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ndroid Euclid"/>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34250" y="706484"/>
            <a:ext cx="4199478" cy="1613918"/>
          </a:xfrm>
          <a:prstGeom prst="rect">
            <a:avLst/>
          </a:prstGeom>
        </p:spPr>
      </p:pic>
      <p:sp>
        <p:nvSpPr>
          <p:cNvPr id="8" name="TextBox 7"/>
          <p:cNvSpPr txBox="1"/>
          <p:nvPr/>
        </p:nvSpPr>
        <p:spPr>
          <a:xfrm>
            <a:off x="11100776" y="6319171"/>
            <a:ext cx="7187225" cy="2862322"/>
          </a:xfrm>
          <a:prstGeom prst="rect">
            <a:avLst/>
          </a:prstGeom>
          <a:noFill/>
        </p:spPr>
        <p:txBody>
          <a:bodyPr wrap="square" rtlCol="0">
            <a:spAutoFit/>
          </a:bodyPr>
          <a:lstStyle/>
          <a:p>
            <a:pPr algn="ctr"/>
            <a:r>
              <a:rPr lang="en-US" sz="3600" b="1" dirty="0">
                <a:solidFill>
                  <a:schemeClr val="bg1"/>
                </a:solidFill>
                <a:latin typeface="Android Euclid"/>
              </a:rPr>
              <a:t>Presented by-</a:t>
            </a:r>
            <a:endParaRPr lang="en-US" sz="3600" b="1" dirty="0">
              <a:solidFill>
                <a:schemeClr val="bg1"/>
              </a:solidFill>
              <a:latin typeface="Android Euclid"/>
            </a:endParaRPr>
          </a:p>
          <a:p>
            <a:pPr algn="ctr"/>
            <a:r>
              <a:rPr lang="en-US" sz="3600" dirty="0">
                <a:solidFill>
                  <a:schemeClr val="bg1"/>
                </a:solidFill>
                <a:latin typeface="Android Euclid"/>
              </a:rPr>
              <a:t>Md. Zahidul Hasan  183002076</a:t>
            </a:r>
            <a:br>
              <a:rPr lang="en-US" sz="3600" dirty="0">
                <a:solidFill>
                  <a:schemeClr val="bg1"/>
                </a:solidFill>
                <a:latin typeface="Android Euclid"/>
              </a:rPr>
            </a:br>
            <a:r>
              <a:rPr lang="en-US" sz="3600" dirty="0">
                <a:solidFill>
                  <a:schemeClr val="bg1"/>
                </a:solidFill>
                <a:latin typeface="Android Euclid"/>
              </a:rPr>
              <a:t>Shovon Sikder          183002045</a:t>
            </a:r>
            <a:br>
              <a:rPr lang="en-US" sz="3600" dirty="0">
                <a:solidFill>
                  <a:schemeClr val="bg1"/>
                </a:solidFill>
                <a:latin typeface="Android Euclid"/>
              </a:rPr>
            </a:br>
            <a:r>
              <a:rPr lang="en-US" sz="3600" dirty="0">
                <a:solidFill>
                  <a:schemeClr val="bg1"/>
                </a:solidFill>
                <a:latin typeface="Android Euclid"/>
              </a:rPr>
              <a:t>Rafatul Islam            183002013</a:t>
            </a:r>
            <a:endParaRPr lang="en-US" sz="3600" dirty="0">
              <a:solidFill>
                <a:schemeClr val="bg1"/>
              </a:solidFill>
              <a:latin typeface="Android Euclid"/>
            </a:endParaRPr>
          </a:p>
          <a:p>
            <a:pPr algn="ctr"/>
            <a:r>
              <a:rPr lang="en-US" sz="3600" dirty="0">
                <a:solidFill>
                  <a:schemeClr val="bg1"/>
                </a:solidFill>
                <a:latin typeface="Android Euclid"/>
              </a:rPr>
              <a:t>Section: 183_DC</a:t>
            </a:r>
            <a:endParaRPr lang="en-US" sz="3600" dirty="0">
              <a:solidFill>
                <a:schemeClr val="bg1"/>
              </a:solidFill>
              <a:latin typeface="Android Euclid"/>
            </a:endParaRPr>
          </a:p>
        </p:txBody>
      </p:sp>
      <p:sp>
        <p:nvSpPr>
          <p:cNvPr id="9" name="TextBox 8"/>
          <p:cNvSpPr txBox="1"/>
          <p:nvPr/>
        </p:nvSpPr>
        <p:spPr>
          <a:xfrm>
            <a:off x="1" y="6398967"/>
            <a:ext cx="7187225" cy="3416320"/>
          </a:xfrm>
          <a:prstGeom prst="rect">
            <a:avLst/>
          </a:prstGeom>
          <a:noFill/>
        </p:spPr>
        <p:txBody>
          <a:bodyPr wrap="square" rtlCol="0">
            <a:spAutoFit/>
          </a:bodyPr>
          <a:lstStyle/>
          <a:p>
            <a:pPr algn="ctr"/>
            <a:r>
              <a:rPr lang="en-US" sz="3600" b="1" dirty="0">
                <a:solidFill>
                  <a:schemeClr val="bg1"/>
                </a:solidFill>
                <a:latin typeface="Android Euclid"/>
              </a:rPr>
              <a:t>Course Instructor-</a:t>
            </a:r>
            <a:endParaRPr lang="en-US" sz="3600" b="1" dirty="0">
              <a:solidFill>
                <a:schemeClr val="bg1"/>
              </a:solidFill>
              <a:latin typeface="Android Euclid"/>
            </a:endParaRPr>
          </a:p>
          <a:p>
            <a:pPr algn="ctr"/>
            <a:r>
              <a:rPr lang="en-US" sz="3600" dirty="0">
                <a:solidFill>
                  <a:schemeClr val="bg1"/>
                </a:solidFill>
                <a:latin typeface="Android Euclid"/>
              </a:rPr>
              <a:t>Md. Abdullah Al </a:t>
            </a:r>
            <a:r>
              <a:rPr lang="en-US" sz="3600" dirty="0" err="1">
                <a:solidFill>
                  <a:schemeClr val="bg1"/>
                </a:solidFill>
                <a:latin typeface="Android Euclid"/>
              </a:rPr>
              <a:t>Arif</a:t>
            </a:r>
            <a:endParaRPr lang="en-US" sz="3600" dirty="0">
              <a:solidFill>
                <a:schemeClr val="bg1"/>
              </a:solidFill>
              <a:latin typeface="Android Euclid"/>
            </a:endParaRPr>
          </a:p>
          <a:p>
            <a:pPr algn="ctr"/>
            <a:r>
              <a:rPr lang="en-US" sz="3600" dirty="0">
                <a:solidFill>
                  <a:schemeClr val="bg1"/>
                </a:solidFill>
                <a:latin typeface="Android Euclid"/>
              </a:rPr>
              <a:t>Lecturer</a:t>
            </a:r>
            <a:endParaRPr lang="en-US" sz="3600" dirty="0">
              <a:solidFill>
                <a:schemeClr val="bg1"/>
              </a:solidFill>
              <a:latin typeface="Android Euclid"/>
            </a:endParaRPr>
          </a:p>
          <a:p>
            <a:pPr algn="ctr"/>
            <a:r>
              <a:rPr lang="en-US" sz="3600" dirty="0">
                <a:solidFill>
                  <a:schemeClr val="bg1"/>
                </a:solidFill>
                <a:latin typeface="Android Euclid"/>
              </a:rPr>
              <a:t>Dept. of CSE</a:t>
            </a:r>
            <a:endParaRPr lang="en-US" sz="3600" dirty="0">
              <a:solidFill>
                <a:schemeClr val="bg1"/>
              </a:solidFill>
              <a:latin typeface="Android Euclid"/>
            </a:endParaRPr>
          </a:p>
          <a:p>
            <a:pPr algn="ctr"/>
            <a:r>
              <a:rPr lang="en-US" sz="3600" dirty="0">
                <a:solidFill>
                  <a:schemeClr val="bg1"/>
                </a:solidFill>
                <a:latin typeface="Android Euclid"/>
              </a:rPr>
              <a:t>Green University of Bangladesh</a:t>
            </a:r>
            <a:endParaRPr lang="en-US" sz="3600" dirty="0">
              <a:solidFill>
                <a:schemeClr val="bg1"/>
              </a:solidFill>
              <a:latin typeface="Android Euclid"/>
            </a:endParaRPr>
          </a:p>
          <a:p>
            <a:pPr algn="ctr"/>
            <a:endParaRPr lang="en-US" sz="3600" dirty="0">
              <a:solidFill>
                <a:schemeClr val="bg1"/>
              </a:solidFill>
              <a:latin typeface="Android Euclid"/>
            </a:endParaRPr>
          </a:p>
        </p:txBody>
      </p:sp>
      <p:sp>
        <p:nvSpPr>
          <p:cNvPr id="2" name="Slide Number Placeholder 1"/>
          <p:cNvSpPr>
            <a:spLocks noGrp="1"/>
          </p:cNvSpPr>
          <p:nvPr>
            <p:ph type="sldNum" sz="quarter" idx="12"/>
          </p:nvPr>
        </p:nvSpPr>
        <p:spPr/>
        <p:txBody>
          <a:bodyPr/>
          <a:lstStyle/>
          <a:p>
            <a:fld id="{5934B343-99EA-4E80-BDEC-AE2A572D2AC5}" type="slidenum">
              <a:rPr lang="en-US" smtClean="0">
                <a:latin typeface="Android Euclid"/>
              </a:rPr>
            </a:fld>
            <a:endParaRPr lang="en-US">
              <a:latin typeface="Android Euclid"/>
            </a:endParaRPr>
          </a:p>
        </p:txBody>
      </p:sp>
      <p:sp>
        <p:nvSpPr>
          <p:cNvPr id="10" name="TextBox 4"/>
          <p:cNvSpPr txBox="1"/>
          <p:nvPr/>
        </p:nvSpPr>
        <p:spPr>
          <a:xfrm>
            <a:off x="1562100" y="2513091"/>
            <a:ext cx="15163800" cy="2007024"/>
          </a:xfrm>
          <a:prstGeom prst="rect">
            <a:avLst/>
          </a:prstGeom>
        </p:spPr>
        <p:txBody>
          <a:bodyPr wrap="square" lIns="0" tIns="0" rIns="0" bIns="0" rtlCol="0" anchor="t">
            <a:spAutoFit/>
          </a:bodyPr>
          <a:lstStyle/>
          <a:p>
            <a:pPr algn="ctr">
              <a:lnSpc>
                <a:spcPts val="8400"/>
              </a:lnSpc>
            </a:pPr>
            <a:r>
              <a:rPr lang="en-US" sz="7200" b="1" i="0" dirty="0">
                <a:solidFill>
                  <a:schemeClr val="bg1"/>
                </a:solidFill>
                <a:effectLst/>
                <a:latin typeface="Android Euclid"/>
              </a:rPr>
              <a:t>CLASSIFICATION OF STUDENTS </a:t>
            </a:r>
            <a:endParaRPr lang="en-US" sz="7200" b="1" i="0" dirty="0">
              <a:solidFill>
                <a:schemeClr val="bg1"/>
              </a:solidFill>
              <a:effectLst/>
              <a:latin typeface="Android Euclid"/>
            </a:endParaRPr>
          </a:p>
          <a:p>
            <a:pPr algn="ctr">
              <a:lnSpc>
                <a:spcPts val="8400"/>
              </a:lnSpc>
            </a:pPr>
            <a:r>
              <a:rPr lang="en-US" sz="3600" b="1" i="0" dirty="0">
                <a:solidFill>
                  <a:schemeClr val="bg1"/>
                </a:solidFill>
                <a:effectLst/>
                <a:latin typeface="Android Euclid"/>
              </a:rPr>
              <a:t>BASED ON THEIR PERFORMANCE DATA-SET</a:t>
            </a:r>
            <a:endParaRPr lang="en-US" sz="7000" dirty="0">
              <a:solidFill>
                <a:schemeClr val="bg1"/>
              </a:solidFill>
              <a:latin typeface="Android Euclid"/>
            </a:endParaRPr>
          </a:p>
        </p:txBody>
      </p:sp>
      <p:sp>
        <p:nvSpPr>
          <p:cNvPr id="11" name="TextBox 10"/>
          <p:cNvSpPr txBox="1"/>
          <p:nvPr/>
        </p:nvSpPr>
        <p:spPr>
          <a:xfrm>
            <a:off x="16744950" y="38100"/>
            <a:ext cx="1543050" cy="507831"/>
          </a:xfrm>
          <a:prstGeom prst="rect">
            <a:avLst/>
          </a:prstGeom>
          <a:noFill/>
        </p:spPr>
        <p:txBody>
          <a:bodyPr wrap="square" rtlCol="0">
            <a:spAutoFit/>
          </a:bodyPr>
          <a:lstStyle/>
          <a:p>
            <a:r>
              <a:rPr lang="en-US" sz="2700" dirty="0">
                <a:solidFill>
                  <a:schemeClr val="bg1"/>
                </a:solidFill>
              </a:rPr>
              <a:t>CSE404</a:t>
            </a:r>
            <a:endParaRPr lang="en-US" sz="27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Analysis and Graphs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1049952" y="1702279"/>
            <a:ext cx="7315200" cy="584775"/>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9" name="TextBox 8"/>
          <p:cNvSpPr txBox="1"/>
          <p:nvPr/>
        </p:nvSpPr>
        <p:spPr>
          <a:xfrm>
            <a:off x="9634895" y="1702278"/>
            <a:ext cx="7315200"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sp>
        <p:nvSpPr>
          <p:cNvPr id="20" name="TextBox 19"/>
          <p:cNvSpPr txBox="1"/>
          <p:nvPr/>
        </p:nvSpPr>
        <p:spPr>
          <a:xfrm>
            <a:off x="5486400" y="8292333"/>
            <a:ext cx="7315200" cy="584775"/>
          </a:xfrm>
          <a:prstGeom prst="rect">
            <a:avLst/>
          </a:prstGeom>
          <a:noFill/>
        </p:spPr>
        <p:txBody>
          <a:bodyPr wrap="square">
            <a:spAutoFit/>
          </a:bodyPr>
          <a:lstStyle/>
          <a:p>
            <a:pPr algn="ctr"/>
            <a:r>
              <a:rPr lang="en-US" sz="3200" b="1" dirty="0">
                <a:solidFill>
                  <a:schemeClr val="bg1"/>
                </a:solidFill>
                <a:highlight>
                  <a:srgbClr val="000000"/>
                </a:highlight>
                <a:latin typeface="Android Euclid"/>
              </a:rPr>
              <a:t>Decision Table (DT)</a:t>
            </a:r>
            <a:endParaRPr lang="en-US" sz="3200" b="1" dirty="0">
              <a:solidFill>
                <a:schemeClr val="bg1"/>
              </a:solidFill>
              <a:highlight>
                <a:srgbClr val="000000"/>
              </a:highlight>
              <a:latin typeface="Android Euclid"/>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2514" y="2810006"/>
            <a:ext cx="7690075" cy="428808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9418" y="2810006"/>
            <a:ext cx="8066068" cy="42297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Analysis and Graphs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1049952" y="1702279"/>
            <a:ext cx="7315200" cy="584775"/>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9" name="TextBox 8"/>
          <p:cNvSpPr txBox="1"/>
          <p:nvPr/>
        </p:nvSpPr>
        <p:spPr>
          <a:xfrm>
            <a:off x="9634895" y="1702278"/>
            <a:ext cx="7315200"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2758322"/>
            <a:ext cx="7891104" cy="4408302"/>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723" y="2826854"/>
            <a:ext cx="8032077" cy="4271239"/>
          </a:xfrm>
          <a:prstGeom prst="rect">
            <a:avLst/>
          </a:prstGeom>
        </p:spPr>
      </p:pic>
      <p:sp>
        <p:nvSpPr>
          <p:cNvPr id="20" name="TextBox 19"/>
          <p:cNvSpPr txBox="1"/>
          <p:nvPr/>
        </p:nvSpPr>
        <p:spPr>
          <a:xfrm>
            <a:off x="5486400" y="8292333"/>
            <a:ext cx="7315200" cy="584775"/>
          </a:xfrm>
          <a:prstGeom prst="rect">
            <a:avLst/>
          </a:prstGeom>
          <a:noFill/>
        </p:spPr>
        <p:txBody>
          <a:bodyPr wrap="square">
            <a:spAutoFit/>
          </a:bodyPr>
          <a:lstStyle/>
          <a:p>
            <a:pPr algn="ctr"/>
            <a:r>
              <a:rPr lang="en-US" sz="3200" b="1" dirty="0" err="1">
                <a:solidFill>
                  <a:schemeClr val="bg1"/>
                </a:solidFill>
                <a:highlight>
                  <a:srgbClr val="000000"/>
                </a:highlight>
                <a:latin typeface="Android Euclid"/>
              </a:rPr>
              <a:t>Bayesnet</a:t>
            </a:r>
            <a:endParaRPr lang="en-US" sz="3200" b="1" dirty="0">
              <a:solidFill>
                <a:schemeClr val="bg1"/>
              </a:solidFill>
              <a:highlight>
                <a:srgbClr val="000000"/>
              </a:highlight>
              <a:latin typeface="Android Euclid"/>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Analysis and Graphs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1049952" y="1702279"/>
            <a:ext cx="7315200" cy="584775"/>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9" name="TextBox 8"/>
          <p:cNvSpPr txBox="1"/>
          <p:nvPr/>
        </p:nvSpPr>
        <p:spPr>
          <a:xfrm>
            <a:off x="9634895" y="1702278"/>
            <a:ext cx="7315200"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sp>
        <p:nvSpPr>
          <p:cNvPr id="20" name="TextBox 19"/>
          <p:cNvSpPr txBox="1"/>
          <p:nvPr/>
        </p:nvSpPr>
        <p:spPr>
          <a:xfrm>
            <a:off x="5486400" y="8292333"/>
            <a:ext cx="7315200" cy="584775"/>
          </a:xfrm>
          <a:prstGeom prst="rect">
            <a:avLst/>
          </a:prstGeom>
          <a:noFill/>
        </p:spPr>
        <p:txBody>
          <a:bodyPr wrap="square">
            <a:spAutoFit/>
          </a:bodyPr>
          <a:lstStyle/>
          <a:p>
            <a:pPr algn="ctr"/>
            <a:r>
              <a:rPr lang="en-US" sz="3200" b="1" dirty="0">
                <a:solidFill>
                  <a:schemeClr val="bg1"/>
                </a:solidFill>
                <a:highlight>
                  <a:srgbClr val="000000"/>
                </a:highlight>
                <a:latin typeface="Android Euclid"/>
              </a:rPr>
              <a:t>Filtered Classifier (FC)</a:t>
            </a:r>
            <a:endParaRPr lang="en-US" sz="3200" b="1" dirty="0">
              <a:solidFill>
                <a:schemeClr val="bg1"/>
              </a:solidFill>
              <a:highlight>
                <a:srgbClr val="000000"/>
              </a:highlight>
              <a:latin typeface="Android Euclid"/>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5008" y="2810006"/>
            <a:ext cx="7430144" cy="416850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4895" y="2810006"/>
            <a:ext cx="7873835" cy="4168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Analysis and Graphs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553720" y="818515"/>
            <a:ext cx="3531235" cy="583565"/>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9" name="TextBox 8"/>
          <p:cNvSpPr txBox="1"/>
          <p:nvPr/>
        </p:nvSpPr>
        <p:spPr>
          <a:xfrm>
            <a:off x="5068360" y="818408"/>
            <a:ext cx="3449478"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sp>
        <p:nvSpPr>
          <p:cNvPr id="20" name="TextBox 19"/>
          <p:cNvSpPr txBox="1"/>
          <p:nvPr/>
        </p:nvSpPr>
        <p:spPr>
          <a:xfrm>
            <a:off x="682192" y="2359993"/>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j48</a:t>
            </a:r>
            <a:endParaRPr lang="en-US" sz="2000" b="1" dirty="0">
              <a:solidFill>
                <a:schemeClr val="bg1"/>
              </a:solidFill>
              <a:highlight>
                <a:srgbClr val="000000"/>
              </a:highlight>
              <a:latin typeface="Android Euclid"/>
            </a:endParaRPr>
          </a:p>
        </p:txBody>
      </p:sp>
      <p:cxnSp>
        <p:nvCxnSpPr>
          <p:cNvPr id="3" name="Straight Connector 2"/>
          <p:cNvCxnSpPr/>
          <p:nvPr/>
        </p:nvCxnSpPr>
        <p:spPr>
          <a:xfrm>
            <a:off x="9036658" y="742357"/>
            <a:ext cx="0" cy="793536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0129" y="1638300"/>
            <a:ext cx="3580629" cy="202816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057" y="1566530"/>
            <a:ext cx="3871557" cy="2028163"/>
          </a:xfrm>
          <a:prstGeom prst="rect">
            <a:avLst/>
          </a:prstGeom>
        </p:spPr>
      </p:pic>
      <p:sp>
        <p:nvSpPr>
          <p:cNvPr id="21" name="TextBox 20"/>
          <p:cNvSpPr txBox="1"/>
          <p:nvPr/>
        </p:nvSpPr>
        <p:spPr>
          <a:xfrm>
            <a:off x="9850120" y="818515"/>
            <a:ext cx="3392170" cy="583565"/>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22" name="TextBox 21"/>
          <p:cNvSpPr txBox="1"/>
          <p:nvPr/>
        </p:nvSpPr>
        <p:spPr>
          <a:xfrm>
            <a:off x="14364654" y="818408"/>
            <a:ext cx="3449478"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623" y="4110901"/>
            <a:ext cx="3637223" cy="202816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654" y="4186035"/>
            <a:ext cx="3863374" cy="2028164"/>
          </a:xfrm>
          <a:prstGeom prst="rect">
            <a:avLst/>
          </a:prstGeom>
        </p:spPr>
      </p:pic>
      <p:sp>
        <p:nvSpPr>
          <p:cNvPr id="23" name="TextBox 22"/>
          <p:cNvSpPr txBox="1"/>
          <p:nvPr/>
        </p:nvSpPr>
        <p:spPr>
          <a:xfrm>
            <a:off x="856859" y="4943445"/>
            <a:ext cx="7315200" cy="400110"/>
          </a:xfrm>
          <a:prstGeom prst="rect">
            <a:avLst/>
          </a:prstGeom>
          <a:noFill/>
        </p:spPr>
        <p:txBody>
          <a:bodyPr wrap="square">
            <a:spAutoFit/>
          </a:bodyPr>
          <a:lstStyle/>
          <a:p>
            <a:pPr algn="ctr"/>
            <a:r>
              <a:rPr lang="en-US" sz="2000" b="1" dirty="0" err="1">
                <a:solidFill>
                  <a:schemeClr val="bg1"/>
                </a:solidFill>
                <a:highlight>
                  <a:srgbClr val="000000"/>
                </a:highlight>
                <a:latin typeface="Android Euclid"/>
              </a:rPr>
              <a:t>LibSVM</a:t>
            </a:r>
            <a:endParaRPr lang="en-US" sz="2000" b="1" dirty="0">
              <a:solidFill>
                <a:schemeClr val="bg1"/>
              </a:solidFill>
              <a:highlight>
                <a:srgbClr val="000000"/>
              </a:highlight>
              <a:latin typeface="Android Euclid"/>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644" y="6676061"/>
            <a:ext cx="3617201" cy="2028163"/>
          </a:xfrm>
          <a:prstGeom prst="rect">
            <a:avLst/>
          </a:prstGeom>
        </p:spPr>
      </p:pic>
      <p:sp>
        <p:nvSpPr>
          <p:cNvPr id="26" name="TextBox 25"/>
          <p:cNvSpPr txBox="1"/>
          <p:nvPr/>
        </p:nvSpPr>
        <p:spPr>
          <a:xfrm>
            <a:off x="856859" y="7362896"/>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LMT</a:t>
            </a:r>
            <a:endParaRPr lang="en-US" sz="2000" b="1" dirty="0">
              <a:solidFill>
                <a:schemeClr val="bg1"/>
              </a:solidFill>
              <a:highlight>
                <a:srgbClr val="000000"/>
              </a:highlight>
              <a:latin typeface="Android Euclid"/>
            </a:endParaRP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3078" y="6652382"/>
            <a:ext cx="3833671" cy="2025335"/>
          </a:xfrm>
          <a:prstGeom prst="rect">
            <a:avLst/>
          </a:prstGeom>
        </p:spPr>
      </p:pic>
      <p:sp>
        <p:nvSpPr>
          <p:cNvPr id="29" name="TextBox 28"/>
          <p:cNvSpPr txBox="1"/>
          <p:nvPr/>
        </p:nvSpPr>
        <p:spPr>
          <a:xfrm>
            <a:off x="9895155" y="2359993"/>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LR</a:t>
            </a:r>
            <a:endParaRPr lang="en-US" sz="2000" b="1" dirty="0">
              <a:solidFill>
                <a:schemeClr val="bg1"/>
              </a:solidFill>
              <a:highlight>
                <a:srgbClr val="000000"/>
              </a:highlight>
              <a:latin typeface="Android Euclid"/>
            </a:endParaRPr>
          </a:p>
        </p:txBody>
      </p:sp>
      <p:sp>
        <p:nvSpPr>
          <p:cNvPr id="30" name="TextBox 29"/>
          <p:cNvSpPr txBox="1"/>
          <p:nvPr/>
        </p:nvSpPr>
        <p:spPr>
          <a:xfrm>
            <a:off x="9967261" y="4943445"/>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MLP</a:t>
            </a:r>
            <a:endParaRPr lang="en-US" sz="2000" b="1" dirty="0">
              <a:solidFill>
                <a:schemeClr val="bg1"/>
              </a:solidFill>
              <a:highlight>
                <a:srgbClr val="000000"/>
              </a:highlight>
              <a:latin typeface="Android Euclid"/>
            </a:endParaRPr>
          </a:p>
        </p:txBody>
      </p:sp>
      <p:sp>
        <p:nvSpPr>
          <p:cNvPr id="31" name="TextBox 30"/>
          <p:cNvSpPr txBox="1"/>
          <p:nvPr/>
        </p:nvSpPr>
        <p:spPr>
          <a:xfrm>
            <a:off x="9967261" y="7362896"/>
            <a:ext cx="7315200" cy="400110"/>
          </a:xfrm>
          <a:prstGeom prst="rect">
            <a:avLst/>
          </a:prstGeom>
          <a:noFill/>
        </p:spPr>
        <p:txBody>
          <a:bodyPr wrap="square">
            <a:spAutoFit/>
          </a:bodyPr>
          <a:lstStyle/>
          <a:p>
            <a:pPr algn="ctr"/>
            <a:r>
              <a:rPr lang="en-US" sz="2000" b="1" dirty="0" err="1">
                <a:solidFill>
                  <a:schemeClr val="bg1"/>
                </a:solidFill>
                <a:highlight>
                  <a:srgbClr val="000000"/>
                </a:highlight>
                <a:latin typeface="Android Euclid"/>
              </a:rPr>
              <a:t>Naivbayes</a:t>
            </a:r>
            <a:endParaRPr lang="en-US" sz="2000" b="1" dirty="0">
              <a:solidFill>
                <a:schemeClr val="bg1"/>
              </a:solidFill>
              <a:highlight>
                <a:srgbClr val="000000"/>
              </a:highlight>
              <a:latin typeface="Android Euclid"/>
            </a:endParaRPr>
          </a:p>
        </p:txBody>
      </p:sp>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8125" y="1527022"/>
            <a:ext cx="3812587" cy="2148486"/>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88404" y="1528694"/>
            <a:ext cx="4093925" cy="2146814"/>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55157" y="4121276"/>
            <a:ext cx="3698522" cy="2079231"/>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19596" y="4059833"/>
            <a:ext cx="3939594" cy="2079231"/>
          </a:xfrm>
          <a:prstGeom prst="rect">
            <a:avLst/>
          </a:prstGeom>
        </p:spPr>
      </p:pic>
      <p:pic>
        <p:nvPicPr>
          <p:cNvPr id="41" name="Picture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99423" y="6676061"/>
            <a:ext cx="3583075" cy="2001656"/>
          </a:xfrm>
          <a:prstGeom prst="rect">
            <a:avLst/>
          </a:prstGeom>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49538" y="6608082"/>
            <a:ext cx="3948350" cy="20792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Analysis and Graphs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553908" y="818409"/>
            <a:ext cx="2836248" cy="584774"/>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9" name="TextBox 8"/>
          <p:cNvSpPr txBox="1"/>
          <p:nvPr/>
        </p:nvSpPr>
        <p:spPr>
          <a:xfrm>
            <a:off x="5068360" y="818408"/>
            <a:ext cx="3449478"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sp>
        <p:nvSpPr>
          <p:cNvPr id="20" name="TextBox 19"/>
          <p:cNvSpPr txBox="1"/>
          <p:nvPr/>
        </p:nvSpPr>
        <p:spPr>
          <a:xfrm>
            <a:off x="682192" y="2359993"/>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NBU</a:t>
            </a:r>
            <a:endParaRPr lang="en-US" sz="2000" b="1" dirty="0">
              <a:solidFill>
                <a:schemeClr val="bg1"/>
              </a:solidFill>
              <a:highlight>
                <a:srgbClr val="000000"/>
              </a:highlight>
              <a:latin typeface="Android Euclid"/>
            </a:endParaRPr>
          </a:p>
        </p:txBody>
      </p:sp>
      <p:cxnSp>
        <p:nvCxnSpPr>
          <p:cNvPr id="3" name="Straight Connector 2"/>
          <p:cNvCxnSpPr/>
          <p:nvPr/>
        </p:nvCxnSpPr>
        <p:spPr>
          <a:xfrm>
            <a:off x="9036658" y="742357"/>
            <a:ext cx="0" cy="793536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850202" y="818409"/>
            <a:ext cx="2836248" cy="584774"/>
          </a:xfrm>
          <a:prstGeom prst="rect">
            <a:avLst/>
          </a:prstGeom>
          <a:noFill/>
        </p:spPr>
        <p:txBody>
          <a:bodyPr wrap="square">
            <a:spAutoFit/>
          </a:bodyPr>
          <a:lstStyle/>
          <a:p>
            <a:pPr algn="ctr"/>
            <a:r>
              <a:rPr lang="en-US" sz="3200" b="1" dirty="0">
                <a:latin typeface="Android Euclid"/>
              </a:rPr>
              <a:t>5 level Classify</a:t>
            </a:r>
            <a:endParaRPr lang="en-US" sz="3200" b="1" dirty="0">
              <a:latin typeface="Android Euclid"/>
            </a:endParaRPr>
          </a:p>
        </p:txBody>
      </p:sp>
      <p:sp>
        <p:nvSpPr>
          <p:cNvPr id="22" name="TextBox 21"/>
          <p:cNvSpPr txBox="1"/>
          <p:nvPr/>
        </p:nvSpPr>
        <p:spPr>
          <a:xfrm>
            <a:off x="14364654" y="818408"/>
            <a:ext cx="3449478" cy="584775"/>
          </a:xfrm>
          <a:prstGeom prst="rect">
            <a:avLst/>
          </a:prstGeom>
          <a:noFill/>
        </p:spPr>
        <p:txBody>
          <a:bodyPr wrap="square">
            <a:spAutoFit/>
          </a:bodyPr>
          <a:lstStyle/>
          <a:p>
            <a:pPr algn="ctr"/>
            <a:r>
              <a:rPr lang="en-US" sz="3200" b="1" dirty="0">
                <a:latin typeface="Android Euclid"/>
              </a:rPr>
              <a:t>Binary Classify</a:t>
            </a:r>
            <a:endParaRPr lang="en-US" sz="3200" b="1" dirty="0">
              <a:latin typeface="Android Euclid"/>
            </a:endParaRPr>
          </a:p>
        </p:txBody>
      </p:sp>
      <p:sp>
        <p:nvSpPr>
          <p:cNvPr id="23" name="TextBox 22"/>
          <p:cNvSpPr txBox="1"/>
          <p:nvPr/>
        </p:nvSpPr>
        <p:spPr>
          <a:xfrm>
            <a:off x="856859" y="4943445"/>
            <a:ext cx="7315200" cy="400110"/>
          </a:xfrm>
          <a:prstGeom prst="rect">
            <a:avLst/>
          </a:prstGeom>
          <a:noFill/>
        </p:spPr>
        <p:txBody>
          <a:bodyPr wrap="square">
            <a:spAutoFit/>
          </a:bodyPr>
          <a:lstStyle/>
          <a:p>
            <a:pPr algn="ctr"/>
            <a:r>
              <a:rPr lang="en-US" sz="2000" b="1" dirty="0" err="1">
                <a:solidFill>
                  <a:schemeClr val="bg1"/>
                </a:solidFill>
                <a:highlight>
                  <a:srgbClr val="000000"/>
                </a:highlight>
                <a:latin typeface="Android Euclid"/>
              </a:rPr>
              <a:t>OneR</a:t>
            </a:r>
            <a:endParaRPr lang="en-US" sz="2000" b="1" dirty="0">
              <a:solidFill>
                <a:schemeClr val="bg1"/>
              </a:solidFill>
              <a:highlight>
                <a:srgbClr val="000000"/>
              </a:highlight>
              <a:latin typeface="Android Euclid"/>
            </a:endParaRPr>
          </a:p>
        </p:txBody>
      </p:sp>
      <p:sp>
        <p:nvSpPr>
          <p:cNvPr id="26" name="TextBox 25"/>
          <p:cNvSpPr txBox="1"/>
          <p:nvPr/>
        </p:nvSpPr>
        <p:spPr>
          <a:xfrm>
            <a:off x="856859" y="7362896"/>
            <a:ext cx="7315200" cy="707886"/>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Random</a:t>
            </a:r>
            <a:endParaRPr lang="en-US" sz="2000" b="1" dirty="0">
              <a:solidFill>
                <a:schemeClr val="bg1"/>
              </a:solidFill>
              <a:highlight>
                <a:srgbClr val="000000"/>
              </a:highlight>
              <a:latin typeface="Android Euclid"/>
            </a:endParaRPr>
          </a:p>
          <a:p>
            <a:pPr algn="ctr"/>
            <a:r>
              <a:rPr lang="en-US" sz="2000" b="1" dirty="0">
                <a:solidFill>
                  <a:schemeClr val="bg1"/>
                </a:solidFill>
                <a:highlight>
                  <a:srgbClr val="000000"/>
                </a:highlight>
                <a:latin typeface="Android Euclid"/>
              </a:rPr>
              <a:t> forest</a:t>
            </a:r>
            <a:endParaRPr lang="en-US" sz="2000" b="1" dirty="0">
              <a:solidFill>
                <a:schemeClr val="bg1"/>
              </a:solidFill>
              <a:highlight>
                <a:srgbClr val="000000"/>
              </a:highlight>
              <a:latin typeface="Android Euclid"/>
            </a:endParaRPr>
          </a:p>
        </p:txBody>
      </p:sp>
      <p:sp>
        <p:nvSpPr>
          <p:cNvPr id="29" name="TextBox 28"/>
          <p:cNvSpPr txBox="1"/>
          <p:nvPr/>
        </p:nvSpPr>
        <p:spPr>
          <a:xfrm>
            <a:off x="9895155" y="2359993"/>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Rep tree</a:t>
            </a:r>
            <a:endParaRPr lang="en-US" sz="2000" b="1" dirty="0">
              <a:solidFill>
                <a:schemeClr val="bg1"/>
              </a:solidFill>
              <a:highlight>
                <a:srgbClr val="000000"/>
              </a:highlight>
              <a:latin typeface="Android Euclid"/>
            </a:endParaRPr>
          </a:p>
        </p:txBody>
      </p:sp>
      <p:sp>
        <p:nvSpPr>
          <p:cNvPr id="30" name="TextBox 29"/>
          <p:cNvSpPr txBox="1"/>
          <p:nvPr/>
        </p:nvSpPr>
        <p:spPr>
          <a:xfrm>
            <a:off x="9967261" y="4943445"/>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RSS</a:t>
            </a:r>
            <a:endParaRPr lang="en-US" sz="2000" b="1" dirty="0">
              <a:solidFill>
                <a:schemeClr val="bg1"/>
              </a:solidFill>
              <a:highlight>
                <a:srgbClr val="000000"/>
              </a:highlight>
              <a:latin typeface="Android Euclid"/>
            </a:endParaRPr>
          </a:p>
        </p:txBody>
      </p:sp>
      <p:sp>
        <p:nvSpPr>
          <p:cNvPr id="31" name="TextBox 30"/>
          <p:cNvSpPr txBox="1"/>
          <p:nvPr/>
        </p:nvSpPr>
        <p:spPr>
          <a:xfrm>
            <a:off x="9967261" y="7362896"/>
            <a:ext cx="7315200" cy="400110"/>
          </a:xfrm>
          <a:prstGeom prst="rect">
            <a:avLst/>
          </a:prstGeom>
          <a:noFill/>
        </p:spPr>
        <p:txBody>
          <a:bodyPr wrap="square">
            <a:spAutoFit/>
          </a:bodyPr>
          <a:lstStyle/>
          <a:p>
            <a:pPr algn="ctr"/>
            <a:r>
              <a:rPr lang="en-US" sz="2000" b="1" dirty="0">
                <a:solidFill>
                  <a:schemeClr val="bg1"/>
                </a:solidFill>
                <a:highlight>
                  <a:srgbClr val="000000"/>
                </a:highlight>
                <a:latin typeface="Android Euclid"/>
              </a:rPr>
              <a:t>SLR</a:t>
            </a:r>
            <a:endParaRPr lang="en-US" sz="2000" b="1" dirty="0">
              <a:solidFill>
                <a:schemeClr val="bg1"/>
              </a:solidFill>
              <a:highlight>
                <a:srgbClr val="000000"/>
              </a:highlight>
              <a:latin typeface="Android Euclid"/>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2213" y="1521733"/>
            <a:ext cx="3715072" cy="207663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521733"/>
            <a:ext cx="3909463" cy="207663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69" y="4276596"/>
            <a:ext cx="3698160" cy="207663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159" y="4276596"/>
            <a:ext cx="3926401" cy="2076630"/>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669" y="6728824"/>
            <a:ext cx="3672770" cy="2047985"/>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3600" y="6686775"/>
            <a:ext cx="3766212" cy="1983316"/>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10854" y="1511530"/>
            <a:ext cx="3666946" cy="2056793"/>
          </a:xfrm>
          <a:prstGeom prst="rect">
            <a:avLst/>
          </a:prstGeom>
        </p:spPr>
      </p:pic>
      <p:pic>
        <p:nvPicPr>
          <p:cNvPr id="45" name="Picture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29343" y="1542343"/>
            <a:ext cx="3800517" cy="1995166"/>
          </a:xfrm>
          <a:prstGeom prst="rect">
            <a:avLst/>
          </a:prstGeom>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0854" y="4296433"/>
            <a:ext cx="3661544" cy="2056793"/>
          </a:xfrm>
          <a:prstGeom prst="rect">
            <a:avLst/>
          </a:prstGeom>
        </p:spPr>
      </p:pic>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42980" y="4376645"/>
            <a:ext cx="3795888" cy="1995166"/>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69126" y="6680227"/>
            <a:ext cx="3791660" cy="1995166"/>
          </a:xfrm>
          <a:prstGeom prst="rect">
            <a:avLst/>
          </a:prstGeom>
        </p:spPr>
      </p:pic>
      <p:pic>
        <p:nvPicPr>
          <p:cNvPr id="53" name="Picture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51343" y="6667594"/>
            <a:ext cx="3582143" cy="20101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ts val="0"/>
              </a:spcBef>
              <a:spcAft>
                <a:spcPts val="0"/>
              </a:spcAft>
              <a:buClrTx/>
              <a:buSzTx/>
              <a:buFontTx/>
              <a:buNone/>
              <a:defRPr/>
            </a:pP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a:t>
            </a:r>
            <a:r>
              <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rPr>
              <a:t> ----- </a:t>
            </a: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 </a:t>
            </a:r>
            <a:endPar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endParaRPr>
          </a:p>
        </p:txBody>
      </p:sp>
      <p:sp>
        <p:nvSpPr>
          <p:cNvPr id="17" name="TextBox 16"/>
          <p:cNvSpPr txBox="1"/>
          <p:nvPr/>
        </p:nvSpPr>
        <p:spPr>
          <a:xfrm>
            <a:off x="5562600" y="-86495"/>
            <a:ext cx="73152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black"/>
                </a:solidFill>
                <a:effectLst/>
                <a:uLnTx/>
                <a:uFillTx/>
                <a:latin typeface="Android Euclid"/>
                <a:ea typeface="+mn-ea"/>
                <a:cs typeface="+mn-cs"/>
              </a:rPr>
              <a:t>Analysis and Graphs</a:t>
            </a:r>
            <a:endParaRPr kumimoji="0" lang="en-US" sz="4000" b="1" i="0" u="none" strike="noStrike" kern="1200" cap="none" spc="0" normalizeH="0" baseline="0" noProof="0" dirty="0">
              <a:ln>
                <a:noFill/>
              </a:ln>
              <a:solidFill>
                <a:prstClr val="black"/>
              </a:solidFill>
              <a:effectLst/>
              <a:uLnTx/>
              <a:uFillTx/>
              <a:latin typeface="Android Euclid"/>
              <a:ea typeface="+mn-ea"/>
              <a:cs typeface="+mn-cs"/>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lide Number Placeholder 1"/>
          <p:cNvSpPr>
            <a:spLocks noGrp="1"/>
          </p:cNvSpPr>
          <p:nvPr>
            <p:ph type="sldNum" sz="quarter" idx="12"/>
          </p:nvPr>
        </p:nvSpPr>
        <p:spPr>
          <a:xfrm>
            <a:off x="17548860" y="9761085"/>
            <a:ext cx="381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1700" y="878538"/>
            <a:ext cx="13944600" cy="9065109"/>
          </a:xfrm>
          <a:prstGeom prst="rect">
            <a:avLst/>
          </a:prstGeom>
        </p:spPr>
      </p:pic>
      <p:sp>
        <p:nvSpPr>
          <p:cNvPr id="8" name="TextBox 7"/>
          <p:cNvSpPr txBox="1"/>
          <p:nvPr/>
        </p:nvSpPr>
        <p:spPr>
          <a:xfrm>
            <a:off x="14227175" y="8801100"/>
            <a:ext cx="1787525" cy="5835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prstClr val="white"/>
                </a:solidFill>
                <a:effectLst/>
                <a:uLnTx/>
                <a:uFillTx/>
                <a:latin typeface="Android Euclid"/>
                <a:ea typeface="+mn-ea"/>
                <a:cs typeface="+mn-cs"/>
              </a:rPr>
              <a:t>5 Lvl</a:t>
            </a:r>
            <a:endParaRPr kumimoji="0" lang="en-US" sz="3200" b="1" i="0" u="none" strike="noStrike" kern="1200" cap="none" spc="0" normalizeH="0" baseline="0" noProof="0" dirty="0">
              <a:ln>
                <a:noFill/>
              </a:ln>
              <a:solidFill>
                <a:prstClr val="white"/>
              </a:solidFill>
              <a:effectLst/>
              <a:uLnTx/>
              <a:uFillTx/>
              <a:latin typeface="Android Euclid"/>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ts val="0"/>
              </a:spcBef>
              <a:spcAft>
                <a:spcPts val="0"/>
              </a:spcAft>
              <a:buClrTx/>
              <a:buSzTx/>
              <a:buFontTx/>
              <a:buNone/>
              <a:defRPr/>
            </a:pP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a:t>
            </a:r>
            <a:r>
              <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rPr>
              <a:t> ----- </a:t>
            </a: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 </a:t>
            </a:r>
            <a:endPar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endParaRPr>
          </a:p>
        </p:txBody>
      </p:sp>
      <p:sp>
        <p:nvSpPr>
          <p:cNvPr id="17" name="TextBox 16"/>
          <p:cNvSpPr txBox="1"/>
          <p:nvPr/>
        </p:nvSpPr>
        <p:spPr>
          <a:xfrm>
            <a:off x="5562600" y="-86495"/>
            <a:ext cx="73152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black"/>
                </a:solidFill>
                <a:effectLst/>
                <a:uLnTx/>
                <a:uFillTx/>
                <a:latin typeface="Android Euclid"/>
                <a:ea typeface="+mn-ea"/>
                <a:cs typeface="+mn-cs"/>
              </a:rPr>
              <a:t>Analysis and Graphs</a:t>
            </a:r>
            <a:endParaRPr kumimoji="0" lang="en-US" sz="4000" b="1" i="0" u="none" strike="noStrike" kern="1200" cap="none" spc="0" normalizeH="0" baseline="0" noProof="0" dirty="0">
              <a:ln>
                <a:noFill/>
              </a:ln>
              <a:solidFill>
                <a:prstClr val="black"/>
              </a:solidFill>
              <a:effectLst/>
              <a:uLnTx/>
              <a:uFillTx/>
              <a:latin typeface="Android Euclid"/>
              <a:ea typeface="+mn-ea"/>
              <a:cs typeface="+mn-cs"/>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lide Number Placeholder 1"/>
          <p:cNvSpPr>
            <a:spLocks noGrp="1"/>
          </p:cNvSpPr>
          <p:nvPr>
            <p:ph type="sldNum" sz="quarter" idx="12"/>
          </p:nvPr>
        </p:nvSpPr>
        <p:spPr>
          <a:xfrm>
            <a:off x="17548860" y="9761085"/>
            <a:ext cx="381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932" t="2240" r="1340" b="1934"/>
          <a:stretch>
            <a:fillRect/>
          </a:stretch>
        </p:blipFill>
        <p:spPr>
          <a:xfrm>
            <a:off x="2667000" y="1231761"/>
            <a:ext cx="13078708" cy="8026539"/>
          </a:xfrm>
          <a:prstGeom prst="rect">
            <a:avLst/>
          </a:prstGeom>
        </p:spPr>
      </p:pic>
      <p:sp>
        <p:nvSpPr>
          <p:cNvPr id="8" name="TextBox 7"/>
          <p:cNvSpPr txBox="1"/>
          <p:nvPr/>
        </p:nvSpPr>
        <p:spPr>
          <a:xfrm>
            <a:off x="15621000" y="7277100"/>
            <a:ext cx="1787525" cy="5835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prstClr val="black"/>
                </a:solidFill>
                <a:effectLst/>
                <a:uLnTx/>
                <a:uFillTx/>
                <a:latin typeface="Android Euclid"/>
                <a:ea typeface="+mn-ea"/>
                <a:cs typeface="+mn-cs"/>
              </a:rPr>
              <a:t>5 Lvl</a:t>
            </a:r>
            <a:endParaRPr kumimoji="0" lang="en-US" sz="3200" b="1" i="0" u="none" strike="noStrike" kern="1200" cap="none" spc="0" normalizeH="0" baseline="0" noProof="0" dirty="0">
              <a:ln>
                <a:noFill/>
              </a:ln>
              <a:solidFill>
                <a:prstClr val="black"/>
              </a:solidFill>
              <a:effectLst/>
              <a:uLnTx/>
              <a:uFillTx/>
              <a:latin typeface="Android Euclid"/>
              <a:ea typeface="+mn-ea"/>
              <a:cs typeface="+mn-cs"/>
            </a:endParaRPr>
          </a:p>
        </p:txBody>
      </p:sp>
      <p:sp>
        <p:nvSpPr>
          <p:cNvPr id="2" name="Text Box 1"/>
          <p:cNvSpPr txBox="1"/>
          <p:nvPr/>
        </p:nvSpPr>
        <p:spPr>
          <a:xfrm>
            <a:off x="12877800" y="1790700"/>
            <a:ext cx="5038725"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AVG:</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Decision Table: 75.26%</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Attribute Selected Classifier: 75.23% </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ts val="0"/>
              </a:spcBef>
              <a:spcAft>
                <a:spcPts val="0"/>
              </a:spcAft>
              <a:buClrTx/>
              <a:buSzTx/>
              <a:buFontTx/>
              <a:buNone/>
              <a:defRPr/>
            </a:pP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a:t>
            </a:r>
            <a:r>
              <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rPr>
              <a:t> ----- </a:t>
            </a: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 </a:t>
            </a:r>
            <a:endPar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endParaRPr>
          </a:p>
        </p:txBody>
      </p:sp>
      <p:sp>
        <p:nvSpPr>
          <p:cNvPr id="17" name="TextBox 16"/>
          <p:cNvSpPr txBox="1"/>
          <p:nvPr/>
        </p:nvSpPr>
        <p:spPr>
          <a:xfrm>
            <a:off x="5562600" y="-86495"/>
            <a:ext cx="73152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black"/>
                </a:solidFill>
                <a:effectLst/>
                <a:uLnTx/>
                <a:uFillTx/>
                <a:latin typeface="Android Euclid"/>
                <a:ea typeface="+mn-ea"/>
                <a:cs typeface="+mn-cs"/>
              </a:rPr>
              <a:t>Analysis and Graphs</a:t>
            </a:r>
            <a:endParaRPr kumimoji="0" lang="en-US" sz="4000" b="1" i="0" u="none" strike="noStrike" kern="1200" cap="none" spc="0" normalizeH="0" baseline="0" noProof="0" dirty="0">
              <a:ln>
                <a:noFill/>
              </a:ln>
              <a:solidFill>
                <a:prstClr val="black"/>
              </a:solidFill>
              <a:effectLst/>
              <a:uLnTx/>
              <a:uFillTx/>
              <a:latin typeface="Android Euclid"/>
              <a:ea typeface="+mn-ea"/>
              <a:cs typeface="+mn-cs"/>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lide Number Placeholder 1"/>
          <p:cNvSpPr>
            <a:spLocks noGrp="1"/>
          </p:cNvSpPr>
          <p:nvPr>
            <p:ph type="sldNum" sz="quarter" idx="12"/>
          </p:nvPr>
        </p:nvSpPr>
        <p:spPr>
          <a:xfrm>
            <a:off x="17548860" y="9761085"/>
            <a:ext cx="381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descr="comparison"/>
          <p:cNvPicPr>
            <a:picLocks noChangeAspect="1"/>
          </p:cNvPicPr>
          <p:nvPr/>
        </p:nvPicPr>
        <p:blipFill>
          <a:blip r:embed="rId1"/>
          <a:stretch>
            <a:fillRect/>
          </a:stretch>
        </p:blipFill>
        <p:spPr>
          <a:xfrm>
            <a:off x="2438400" y="1042035"/>
            <a:ext cx="13907770" cy="8602980"/>
          </a:xfrm>
          <a:prstGeom prst="rect">
            <a:avLst/>
          </a:prstGeom>
        </p:spPr>
      </p:pic>
      <p:sp>
        <p:nvSpPr>
          <p:cNvPr id="8" name="TextBox 7"/>
          <p:cNvSpPr txBox="1"/>
          <p:nvPr/>
        </p:nvSpPr>
        <p:spPr>
          <a:xfrm>
            <a:off x="14478000" y="8343900"/>
            <a:ext cx="1787525" cy="5835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prstClr val="white"/>
                </a:solidFill>
                <a:effectLst/>
                <a:uLnTx/>
                <a:uFillTx/>
                <a:latin typeface="Android Euclid"/>
                <a:ea typeface="+mn-ea"/>
                <a:cs typeface="+mn-cs"/>
              </a:rPr>
              <a:t>Bin</a:t>
            </a:r>
            <a:endParaRPr kumimoji="0" lang="en-US" sz="3200" b="1" i="0" u="none" strike="noStrike" kern="1200" cap="none" spc="0" normalizeH="0" baseline="0" noProof="0" dirty="0">
              <a:ln>
                <a:noFill/>
              </a:ln>
              <a:solidFill>
                <a:prstClr val="white"/>
              </a:solidFill>
              <a:effectLst/>
              <a:uLnTx/>
              <a:uFillTx/>
              <a:latin typeface="Android Euclid"/>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ts val="0"/>
              </a:spcBef>
              <a:spcAft>
                <a:spcPts val="0"/>
              </a:spcAft>
              <a:buClrTx/>
              <a:buSzTx/>
              <a:buFontTx/>
              <a:buNone/>
              <a:defRPr/>
            </a:pP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a:t>
            </a:r>
            <a:r>
              <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rPr>
              <a:t> ----- </a:t>
            </a:r>
            <a:r>
              <a:rPr kumimoji="0" lang="en-US" sz="7000" b="0" i="0" u="none" strike="noStrike" kern="1200" cap="none" spc="0" normalizeH="0" baseline="0" noProof="0" dirty="0">
                <a:ln>
                  <a:noFill/>
                </a:ln>
                <a:solidFill>
                  <a:srgbClr val="8AAB28"/>
                </a:solidFill>
                <a:effectLst/>
                <a:uLnTx/>
                <a:uFillTx/>
                <a:latin typeface="HK Grotesk Medium" panose="00000600000000000000"/>
                <a:ea typeface="+mn-ea"/>
                <a:cs typeface="+mn-cs"/>
              </a:rPr>
              <a:t>----- </a:t>
            </a:r>
            <a:endParaRPr kumimoji="0" lang="en-US" sz="7000" b="0" i="0" u="none" strike="noStrike" kern="1200" cap="none" spc="0" normalizeH="0" baseline="0" noProof="0" dirty="0">
              <a:ln>
                <a:noFill/>
              </a:ln>
              <a:solidFill>
                <a:srgbClr val="000000"/>
              </a:solidFill>
              <a:effectLst/>
              <a:uLnTx/>
              <a:uFillTx/>
              <a:latin typeface="HK Grotesk Medium" panose="00000600000000000000"/>
              <a:ea typeface="+mn-ea"/>
              <a:cs typeface="+mn-cs"/>
            </a:endParaRPr>
          </a:p>
        </p:txBody>
      </p:sp>
      <p:sp>
        <p:nvSpPr>
          <p:cNvPr id="17" name="TextBox 16"/>
          <p:cNvSpPr txBox="1"/>
          <p:nvPr/>
        </p:nvSpPr>
        <p:spPr>
          <a:xfrm>
            <a:off x="5562600" y="-86495"/>
            <a:ext cx="73152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black"/>
                </a:solidFill>
                <a:effectLst/>
                <a:uLnTx/>
                <a:uFillTx/>
                <a:latin typeface="Android Euclid"/>
                <a:ea typeface="+mn-ea"/>
                <a:cs typeface="+mn-cs"/>
              </a:rPr>
              <a:t>Analysis and Graphs</a:t>
            </a:r>
            <a:endParaRPr kumimoji="0" lang="en-US" sz="4000" b="1" i="0" u="none" strike="noStrike" kern="1200" cap="none" spc="0" normalizeH="0" baseline="0" noProof="0" dirty="0">
              <a:ln>
                <a:noFill/>
              </a:ln>
              <a:solidFill>
                <a:prstClr val="black"/>
              </a:solidFill>
              <a:effectLst/>
              <a:uLnTx/>
              <a:uFillTx/>
              <a:latin typeface="Android Euclid"/>
              <a:ea typeface="+mn-ea"/>
              <a:cs typeface="+mn-cs"/>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lide Number Placeholder 1"/>
          <p:cNvSpPr>
            <a:spLocks noGrp="1"/>
          </p:cNvSpPr>
          <p:nvPr>
            <p:ph type="sldNum" sz="quarter" idx="12"/>
          </p:nvPr>
        </p:nvSpPr>
        <p:spPr>
          <a:xfrm>
            <a:off x="17548860" y="9761085"/>
            <a:ext cx="381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descr="Clear comparison decission RSS"/>
          <p:cNvPicPr>
            <a:picLocks noChangeAspect="1"/>
          </p:cNvPicPr>
          <p:nvPr/>
        </p:nvPicPr>
        <p:blipFill>
          <a:blip r:embed="rId1"/>
          <a:stretch>
            <a:fillRect/>
          </a:stretch>
        </p:blipFill>
        <p:spPr>
          <a:xfrm>
            <a:off x="1676400" y="876300"/>
            <a:ext cx="14249400" cy="8872220"/>
          </a:xfrm>
          <a:prstGeom prst="rect">
            <a:avLst/>
          </a:prstGeom>
        </p:spPr>
      </p:pic>
      <p:sp>
        <p:nvSpPr>
          <p:cNvPr id="8" name="TextBox 7"/>
          <p:cNvSpPr txBox="1"/>
          <p:nvPr/>
        </p:nvSpPr>
        <p:spPr>
          <a:xfrm>
            <a:off x="13868400" y="7962900"/>
            <a:ext cx="1787525" cy="5835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prstClr val="black"/>
                </a:solidFill>
                <a:effectLst/>
                <a:uLnTx/>
                <a:uFillTx/>
                <a:latin typeface="Android Euclid"/>
                <a:ea typeface="+mn-ea"/>
                <a:cs typeface="+mn-cs"/>
              </a:rPr>
              <a:t>Bin</a:t>
            </a:r>
            <a:endParaRPr kumimoji="0" lang="en-US" sz="3200" b="1" i="0" u="none" strike="noStrike" kern="1200" cap="none" spc="0" normalizeH="0" baseline="0" noProof="0" dirty="0">
              <a:ln>
                <a:noFill/>
              </a:ln>
              <a:solidFill>
                <a:prstClr val="black"/>
              </a:solidFill>
              <a:effectLst/>
              <a:uLnTx/>
              <a:uFillTx/>
              <a:latin typeface="Android Euclid"/>
              <a:ea typeface="+mn-ea"/>
              <a:cs typeface="+mn-cs"/>
            </a:endParaRPr>
          </a:p>
        </p:txBody>
      </p:sp>
      <p:sp>
        <p:nvSpPr>
          <p:cNvPr id="3" name="Text Box 2"/>
          <p:cNvSpPr txBox="1"/>
          <p:nvPr/>
        </p:nvSpPr>
        <p:spPr>
          <a:xfrm>
            <a:off x="13487400" y="952500"/>
            <a:ext cx="427799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AVG:</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Random Sub Space: 92.93% </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Classifier Selection</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3" name="Picture 2"/>
          <p:cNvPicPr>
            <a:picLocks noChangeAspect="1"/>
          </p:cNvPicPr>
          <p:nvPr/>
        </p:nvPicPr>
        <p:blipFill>
          <a:blip r:embed="rId1"/>
          <a:stretch>
            <a:fillRect/>
          </a:stretch>
        </p:blipFill>
        <p:spPr>
          <a:xfrm>
            <a:off x="860897" y="11544300"/>
            <a:ext cx="16566205" cy="3496759"/>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2831438"/>
            <a:ext cx="7856829" cy="438107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400" y="3074491"/>
            <a:ext cx="7891105" cy="4138018"/>
          </a:xfrm>
          <a:prstGeom prst="rect">
            <a:avLst/>
          </a:prstGeom>
        </p:spPr>
      </p:pic>
      <p:graphicFrame>
        <p:nvGraphicFramePr>
          <p:cNvPr id="4" name="Table 3"/>
          <p:cNvGraphicFramePr>
            <a:graphicFrameLocks noGrp="1"/>
          </p:cNvGraphicFramePr>
          <p:nvPr/>
        </p:nvGraphicFramePr>
        <p:xfrm>
          <a:off x="5715000" y="978696"/>
          <a:ext cx="1692926" cy="8640304"/>
        </p:xfrm>
        <a:graphic>
          <a:graphicData uri="http://schemas.openxmlformats.org/drawingml/2006/table">
            <a:tbl>
              <a:tblPr/>
              <a:tblGrid>
                <a:gridCol w="1692926"/>
              </a:tblGrid>
              <a:tr h="540019">
                <a:tc>
                  <a:txBody>
                    <a:bodyPr/>
                    <a:lstStyle/>
                    <a:p>
                      <a:pPr algn="ctr" fontAlgn="ctr"/>
                      <a:r>
                        <a:rPr lang="en-US" sz="3100" b="1" i="0" u="none" strike="noStrike" dirty="0">
                          <a:solidFill>
                            <a:schemeClr val="bg1"/>
                          </a:solidFill>
                          <a:effectLst/>
                          <a:latin typeface="Calibri" panose="020F0502020204030204" pitchFamily="34" charset="0"/>
                        </a:rPr>
                        <a:t>DT</a:t>
                      </a:r>
                      <a:endParaRPr lang="en-US" sz="31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r>
              <a:tr h="540019">
                <a:tc>
                  <a:txBody>
                    <a:bodyPr/>
                    <a:lstStyle/>
                    <a:p>
                      <a:pPr algn="r" fontAlgn="ctr"/>
                      <a:r>
                        <a:rPr lang="en-US" sz="3100" b="0" i="0" u="none" strike="noStrike">
                          <a:solidFill>
                            <a:srgbClr val="000000"/>
                          </a:solidFill>
                          <a:effectLst/>
                          <a:latin typeface="Calibri" panose="020F0502020204030204" pitchFamily="34" charset="0"/>
                        </a:rPr>
                        <a:t>74.27%</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75.35%</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75.81%</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74.42%</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dirty="0">
                          <a:solidFill>
                            <a:srgbClr val="000000"/>
                          </a:solidFill>
                          <a:effectLst/>
                          <a:latin typeface="Calibri" panose="020F0502020204030204" pitchFamily="34" charset="0"/>
                        </a:rPr>
                        <a:t>73.81%</a:t>
                      </a:r>
                      <a:endParaRPr lang="en-US" sz="3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75.35%</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75.96%</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74.58%</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75.81%</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76.27%</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76.58%</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75.35%</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75.19%</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74.88%</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ctr" fontAlgn="ctr"/>
                      <a:r>
                        <a:rPr lang="en-US" sz="3100" b="0" i="0" u="none" strike="noStrike" dirty="0">
                          <a:solidFill>
                            <a:srgbClr val="000000"/>
                          </a:solidFill>
                          <a:effectLst/>
                          <a:latin typeface="Calibri" panose="020F0502020204030204" pitchFamily="34" charset="0"/>
                        </a:rPr>
                        <a:t>75.26 </a:t>
                      </a:r>
                      <a:endParaRPr lang="en-US" sz="3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bl>
          </a:graphicData>
        </a:graphic>
      </p:graphicFrame>
      <p:graphicFrame>
        <p:nvGraphicFramePr>
          <p:cNvPr id="5" name="Table 4"/>
          <p:cNvGraphicFramePr>
            <a:graphicFrameLocks noGrp="1"/>
          </p:cNvGraphicFramePr>
          <p:nvPr/>
        </p:nvGraphicFramePr>
        <p:xfrm>
          <a:off x="10284260" y="978696"/>
          <a:ext cx="1940360" cy="8640304"/>
        </p:xfrm>
        <a:graphic>
          <a:graphicData uri="http://schemas.openxmlformats.org/drawingml/2006/table">
            <a:tbl>
              <a:tblPr/>
              <a:tblGrid>
                <a:gridCol w="1940360"/>
              </a:tblGrid>
              <a:tr h="540019">
                <a:tc>
                  <a:txBody>
                    <a:bodyPr/>
                    <a:lstStyle/>
                    <a:p>
                      <a:pPr algn="ctr" fontAlgn="ctr"/>
                      <a:r>
                        <a:rPr lang="en-US" sz="2700" b="1" i="0" u="none" strike="noStrike" dirty="0">
                          <a:solidFill>
                            <a:schemeClr val="bg1"/>
                          </a:solidFill>
                          <a:effectLst/>
                          <a:latin typeface="Calibri" panose="020F0502020204030204" pitchFamily="34" charset="0"/>
                        </a:rPr>
                        <a:t>ASC</a:t>
                      </a:r>
                      <a:endParaRPr lang="en-US" sz="27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540019">
                <a:tc>
                  <a:txBody>
                    <a:bodyPr/>
                    <a:lstStyle/>
                    <a:p>
                      <a:pPr algn="r" fontAlgn="ctr"/>
                      <a:r>
                        <a:rPr lang="en-US" sz="2700" b="0" i="0" u="none" strike="noStrike">
                          <a:solidFill>
                            <a:srgbClr val="000000"/>
                          </a:solidFill>
                          <a:effectLst/>
                          <a:latin typeface="Calibri" panose="020F0502020204030204" pitchFamily="34" charset="0"/>
                        </a:rPr>
                        <a:t>76.43%</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75.50%</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75.50%</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75.19%</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74.88%</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75.35%</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76.27%</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75.96%</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75.65%</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75.19%</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74.11%</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74.27%</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74.11%</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74.73%</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ctr" fontAlgn="ctr"/>
                      <a:r>
                        <a:rPr lang="en-US" sz="2700" b="0" i="0" u="none" strike="noStrike" dirty="0">
                          <a:solidFill>
                            <a:srgbClr val="000000"/>
                          </a:solidFill>
                          <a:effectLst/>
                          <a:latin typeface="Calibri" panose="020F0502020204030204" pitchFamily="34" charset="0"/>
                        </a:rPr>
                        <a:t>75.23 </a:t>
                      </a:r>
                      <a:endParaRPr lang="en-US" sz="27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5" name="TextBox 4"/>
          <p:cNvSpPr txBox="1"/>
          <p:nvPr/>
        </p:nvSpPr>
        <p:spPr>
          <a:xfrm>
            <a:off x="1562100" y="3619500"/>
            <a:ext cx="15163800" cy="2007024"/>
          </a:xfrm>
          <a:prstGeom prst="rect">
            <a:avLst/>
          </a:prstGeom>
        </p:spPr>
        <p:txBody>
          <a:bodyPr wrap="square" lIns="0" tIns="0" rIns="0" bIns="0" rtlCol="0" anchor="t">
            <a:spAutoFit/>
          </a:bodyPr>
          <a:lstStyle/>
          <a:p>
            <a:pPr algn="ctr">
              <a:lnSpc>
                <a:spcPts val="8400"/>
              </a:lnSpc>
            </a:pPr>
            <a:r>
              <a:rPr lang="en-US" sz="7200" b="1" i="0" dirty="0">
                <a:effectLst/>
                <a:latin typeface="Android Euclid"/>
              </a:rPr>
              <a:t>CLASSIFICATION OF STUDENTS </a:t>
            </a:r>
            <a:endParaRPr lang="en-US" sz="7200" b="1" i="0" dirty="0">
              <a:effectLst/>
              <a:latin typeface="Android Euclid"/>
            </a:endParaRPr>
          </a:p>
          <a:p>
            <a:pPr algn="ctr">
              <a:lnSpc>
                <a:spcPts val="8400"/>
              </a:lnSpc>
            </a:pPr>
            <a:r>
              <a:rPr lang="en-US" sz="3600" b="1" i="0" dirty="0">
                <a:effectLst/>
                <a:latin typeface="Android Euclid"/>
              </a:rPr>
              <a:t>BASED ON THEIR PERFORMANCE DATA-SET</a:t>
            </a:r>
            <a:endParaRPr lang="en-US" sz="7000"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4595" y="3516169"/>
            <a:ext cx="4694889" cy="2617932"/>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9528" y="3455365"/>
            <a:ext cx="4773877" cy="2503374"/>
          </a:xfrm>
          <a:prstGeom prst="rect">
            <a:avLst/>
          </a:prstGeom>
        </p:spPr>
      </p:pic>
      <p:graphicFrame>
        <p:nvGraphicFramePr>
          <p:cNvPr id="4" name="Table 3"/>
          <p:cNvGraphicFramePr>
            <a:graphicFrameLocks noGrp="1"/>
          </p:cNvGraphicFramePr>
          <p:nvPr/>
        </p:nvGraphicFramePr>
        <p:xfrm>
          <a:off x="5715000" y="978696"/>
          <a:ext cx="1692926" cy="8640304"/>
        </p:xfrm>
        <a:graphic>
          <a:graphicData uri="http://schemas.openxmlformats.org/drawingml/2006/table">
            <a:tbl>
              <a:tblPr/>
              <a:tblGrid>
                <a:gridCol w="1692926"/>
              </a:tblGrid>
              <a:tr h="540019">
                <a:tc>
                  <a:txBody>
                    <a:bodyPr/>
                    <a:lstStyle/>
                    <a:p>
                      <a:pPr algn="ctr" fontAlgn="ctr"/>
                      <a:r>
                        <a:rPr lang="en-US" sz="3100" b="1" i="0" u="none" strike="noStrike" dirty="0">
                          <a:solidFill>
                            <a:schemeClr val="bg1"/>
                          </a:solidFill>
                          <a:effectLst/>
                          <a:latin typeface="Calibri" panose="020F0502020204030204" pitchFamily="34" charset="0"/>
                        </a:rPr>
                        <a:t>DT</a:t>
                      </a:r>
                      <a:endParaRPr lang="en-US" sz="31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r>
              <a:tr h="540019">
                <a:tc>
                  <a:txBody>
                    <a:bodyPr/>
                    <a:lstStyle/>
                    <a:p>
                      <a:pPr algn="r" fontAlgn="ctr"/>
                      <a:r>
                        <a:rPr lang="en-US" sz="3100" b="0" i="0" u="none" strike="noStrike">
                          <a:solidFill>
                            <a:srgbClr val="000000"/>
                          </a:solidFill>
                          <a:effectLst/>
                          <a:latin typeface="Calibri" panose="020F0502020204030204" pitchFamily="34" charset="0"/>
                        </a:rPr>
                        <a:t>74.27%</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75.35%</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75.81%</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74.42%</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dirty="0">
                          <a:solidFill>
                            <a:srgbClr val="000000"/>
                          </a:solidFill>
                          <a:effectLst/>
                          <a:latin typeface="Calibri" panose="020F0502020204030204" pitchFamily="34" charset="0"/>
                        </a:rPr>
                        <a:t>73.81%</a:t>
                      </a:r>
                      <a:endParaRPr lang="en-US" sz="3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75.35%</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75.96%</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74.58%</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75.81%</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76.27%</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76.58%</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75.35%</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75.19%</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3100" b="0" i="0" u="none" strike="noStrike">
                          <a:solidFill>
                            <a:srgbClr val="000000"/>
                          </a:solidFill>
                          <a:effectLst/>
                          <a:latin typeface="Calibri" panose="020F0502020204030204" pitchFamily="34" charset="0"/>
                        </a:rPr>
                        <a:t>74.88%</a:t>
                      </a:r>
                      <a:endParaRPr lang="en-US" sz="31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ctr" fontAlgn="ctr"/>
                      <a:r>
                        <a:rPr lang="en-US" sz="3100" b="0" i="0" u="none" strike="noStrike" dirty="0">
                          <a:solidFill>
                            <a:srgbClr val="000000"/>
                          </a:solidFill>
                          <a:effectLst/>
                          <a:latin typeface="Calibri" panose="020F0502020204030204" pitchFamily="34" charset="0"/>
                        </a:rPr>
                        <a:t>75.26 </a:t>
                      </a:r>
                      <a:endParaRPr lang="en-US" sz="3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bl>
          </a:graphicData>
        </a:graphic>
      </p:graphicFrame>
      <p:graphicFrame>
        <p:nvGraphicFramePr>
          <p:cNvPr id="5" name="Table 4"/>
          <p:cNvGraphicFramePr>
            <a:graphicFrameLocks noGrp="1"/>
          </p:cNvGraphicFramePr>
          <p:nvPr/>
        </p:nvGraphicFramePr>
        <p:xfrm>
          <a:off x="10284260" y="978696"/>
          <a:ext cx="1940360" cy="8640304"/>
        </p:xfrm>
        <a:graphic>
          <a:graphicData uri="http://schemas.openxmlformats.org/drawingml/2006/table">
            <a:tbl>
              <a:tblPr/>
              <a:tblGrid>
                <a:gridCol w="1940360"/>
              </a:tblGrid>
              <a:tr h="540019">
                <a:tc>
                  <a:txBody>
                    <a:bodyPr/>
                    <a:lstStyle/>
                    <a:p>
                      <a:pPr algn="ctr" fontAlgn="ctr"/>
                      <a:r>
                        <a:rPr lang="en-US" sz="2700" b="1" i="0" u="none" strike="noStrike" dirty="0">
                          <a:solidFill>
                            <a:schemeClr val="bg1"/>
                          </a:solidFill>
                          <a:effectLst/>
                          <a:latin typeface="Calibri" panose="020F0502020204030204" pitchFamily="34" charset="0"/>
                        </a:rPr>
                        <a:t>ASC</a:t>
                      </a:r>
                      <a:endParaRPr lang="en-US" sz="27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540019">
                <a:tc>
                  <a:txBody>
                    <a:bodyPr/>
                    <a:lstStyle/>
                    <a:p>
                      <a:pPr algn="r" fontAlgn="ctr"/>
                      <a:r>
                        <a:rPr lang="en-US" sz="2700" b="0" i="0" u="none" strike="noStrike">
                          <a:solidFill>
                            <a:srgbClr val="000000"/>
                          </a:solidFill>
                          <a:effectLst/>
                          <a:latin typeface="Calibri" panose="020F0502020204030204" pitchFamily="34" charset="0"/>
                        </a:rPr>
                        <a:t>76.43%</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75.50%</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75.50%</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75.19%</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74.88%</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75.35%</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76.27%</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75.96%</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75.65%</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75.19%</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74.11%</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74.27%</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74.11%</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r" fontAlgn="ctr"/>
                      <a:r>
                        <a:rPr lang="en-US" sz="2700" b="0" i="0" u="none" strike="noStrike">
                          <a:solidFill>
                            <a:srgbClr val="000000"/>
                          </a:solidFill>
                          <a:effectLst/>
                          <a:latin typeface="Calibri" panose="020F0502020204030204" pitchFamily="34" charset="0"/>
                        </a:rPr>
                        <a:t>74.73%</a:t>
                      </a:r>
                      <a:endParaRPr lang="en-US" sz="2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0019">
                <a:tc>
                  <a:txBody>
                    <a:bodyPr/>
                    <a:lstStyle/>
                    <a:p>
                      <a:pPr algn="ctr" fontAlgn="ctr"/>
                      <a:r>
                        <a:rPr lang="en-US" sz="2700" b="0" i="0" u="none" strike="noStrike" dirty="0">
                          <a:solidFill>
                            <a:srgbClr val="000000"/>
                          </a:solidFill>
                          <a:effectLst/>
                          <a:latin typeface="Calibri" panose="020F0502020204030204" pitchFamily="34" charset="0"/>
                        </a:rPr>
                        <a:t>75.23 </a:t>
                      </a:r>
                      <a:endParaRPr lang="en-US" sz="27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bl>
          </a:graphicData>
        </a:graphic>
      </p:graphicFrame>
      <p:sp>
        <p:nvSpPr>
          <p:cNvPr id="11" name="TextBox 10"/>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Classifier Selection</a:t>
            </a:r>
            <a:endParaRPr lang="en-US" sz="4000" b="1"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Extracting Model</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2933700"/>
            <a:ext cx="6147886" cy="3428142"/>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695" y="2933700"/>
            <a:ext cx="6519505" cy="34187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Extracting Model</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98993" y="742357"/>
            <a:ext cx="5690013" cy="2983786"/>
          </a:xfrm>
          <a:prstGeom prst="rect">
            <a:avLst/>
          </a:prstGeom>
        </p:spPr>
      </p:pic>
      <p:pic>
        <p:nvPicPr>
          <p:cNvPr id="5" name="Picture 4"/>
          <p:cNvPicPr>
            <a:picLocks noChangeAspect="1"/>
          </p:cNvPicPr>
          <p:nvPr/>
        </p:nvPicPr>
        <p:blipFill>
          <a:blip r:embed="rId2"/>
          <a:stretch>
            <a:fillRect/>
          </a:stretch>
        </p:blipFill>
        <p:spPr>
          <a:xfrm>
            <a:off x="1528763" y="4175237"/>
            <a:ext cx="7204152" cy="4809339"/>
          </a:xfrm>
          <a:prstGeom prst="rect">
            <a:avLst/>
          </a:prstGeom>
        </p:spPr>
      </p:pic>
      <p:pic>
        <p:nvPicPr>
          <p:cNvPr id="7" name="Picture 6"/>
          <p:cNvPicPr>
            <a:picLocks noChangeAspect="1"/>
          </p:cNvPicPr>
          <p:nvPr/>
        </p:nvPicPr>
        <p:blipFill>
          <a:blip r:embed="rId3"/>
          <a:stretch>
            <a:fillRect/>
          </a:stretch>
        </p:blipFill>
        <p:spPr>
          <a:xfrm>
            <a:off x="10367962" y="4175237"/>
            <a:ext cx="6391275" cy="48093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Extracting Model</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10" name="Picture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0" y="150761"/>
            <a:ext cx="1349922" cy="707886"/>
          </a:xfrm>
          <a:prstGeom prst="rect">
            <a:avLst/>
          </a:prstGeom>
        </p:spPr>
      </p:pic>
      <p:pic>
        <p:nvPicPr>
          <p:cNvPr id="5" name="Picture 4"/>
          <p:cNvPicPr>
            <a:picLocks noChangeAspect="1"/>
          </p:cNvPicPr>
          <p:nvPr/>
        </p:nvPicPr>
        <p:blipFill>
          <a:blip r:embed="rId2"/>
          <a:stretch>
            <a:fillRect/>
          </a:stretch>
        </p:blipFill>
        <p:spPr>
          <a:xfrm>
            <a:off x="1981200" y="1142877"/>
            <a:ext cx="5492985" cy="3667000"/>
          </a:xfrm>
          <a:prstGeom prst="rect">
            <a:avLst/>
          </a:prstGeom>
        </p:spPr>
      </p:pic>
      <p:pic>
        <p:nvPicPr>
          <p:cNvPr id="7" name="Picture 6"/>
          <p:cNvPicPr>
            <a:picLocks noChangeAspect="1"/>
          </p:cNvPicPr>
          <p:nvPr/>
        </p:nvPicPr>
        <p:blipFill>
          <a:blip r:embed="rId3"/>
          <a:stretch>
            <a:fillRect/>
          </a:stretch>
        </p:blipFill>
        <p:spPr>
          <a:xfrm>
            <a:off x="10986815" y="1129846"/>
            <a:ext cx="4873188" cy="3667001"/>
          </a:xfrm>
          <a:prstGeom prst="rect">
            <a:avLst/>
          </a:prstGeom>
        </p:spPr>
      </p:pic>
      <p:pic>
        <p:nvPicPr>
          <p:cNvPr id="9" name="Picture 8"/>
          <p:cNvPicPr>
            <a:picLocks noChangeAspect="1"/>
          </p:cNvPicPr>
          <p:nvPr/>
        </p:nvPicPr>
        <p:blipFill>
          <a:blip r:embed="rId4"/>
          <a:stretch>
            <a:fillRect/>
          </a:stretch>
        </p:blipFill>
        <p:spPr>
          <a:xfrm>
            <a:off x="1558127" y="5820768"/>
            <a:ext cx="15171745" cy="3202419"/>
          </a:xfrm>
          <a:prstGeom prst="rect">
            <a:avLst/>
          </a:prstGeom>
        </p:spPr>
      </p:pic>
      <p:sp>
        <p:nvSpPr>
          <p:cNvPr id="11" name="Rectangle 10"/>
          <p:cNvSpPr/>
          <p:nvPr/>
        </p:nvSpPr>
        <p:spPr>
          <a:xfrm>
            <a:off x="1981200" y="7421976"/>
            <a:ext cx="14554200" cy="92192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Extracting Model</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3" name="Picture 2"/>
          <p:cNvPicPr>
            <a:picLocks noChangeAspect="1"/>
          </p:cNvPicPr>
          <p:nvPr/>
        </p:nvPicPr>
        <p:blipFill rotWithShape="1">
          <a:blip r:embed="rId1"/>
          <a:srcRect l="970" t="7804" r="602" b="6022"/>
          <a:stretch>
            <a:fillRect/>
          </a:stretch>
        </p:blipFill>
        <p:spPr>
          <a:xfrm>
            <a:off x="1828800" y="1231762"/>
            <a:ext cx="14928803" cy="7086599"/>
          </a:xfrm>
          <a:prstGeom prst="rect">
            <a:avLst/>
          </a:prstGeom>
        </p:spPr>
      </p:pic>
      <p:sp>
        <p:nvSpPr>
          <p:cNvPr id="13" name="TextBox 12"/>
          <p:cNvSpPr txBox="1"/>
          <p:nvPr/>
        </p:nvSpPr>
        <p:spPr>
          <a:xfrm>
            <a:off x="7543800" y="8928732"/>
            <a:ext cx="2836248" cy="584774"/>
          </a:xfrm>
          <a:prstGeom prst="rect">
            <a:avLst/>
          </a:prstGeom>
          <a:noFill/>
        </p:spPr>
        <p:txBody>
          <a:bodyPr wrap="square">
            <a:spAutoFit/>
          </a:bodyPr>
          <a:lstStyle/>
          <a:p>
            <a:pPr algn="ctr"/>
            <a:r>
              <a:rPr lang="en-US" sz="3200" b="1" dirty="0">
                <a:latin typeface="Android Euclid"/>
              </a:rPr>
              <a:t>Tree view</a:t>
            </a:r>
            <a:endParaRPr lang="en-US" sz="3200" b="1"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Extracting Model</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3" name="TextBox 12"/>
          <p:cNvSpPr txBox="1"/>
          <p:nvPr/>
        </p:nvSpPr>
        <p:spPr>
          <a:xfrm>
            <a:off x="12268200" y="7322130"/>
            <a:ext cx="2836248" cy="584774"/>
          </a:xfrm>
          <a:prstGeom prst="rect">
            <a:avLst/>
          </a:prstGeom>
          <a:noFill/>
        </p:spPr>
        <p:txBody>
          <a:bodyPr wrap="square">
            <a:spAutoFit/>
          </a:bodyPr>
          <a:lstStyle/>
          <a:p>
            <a:pPr algn="ctr"/>
            <a:r>
              <a:rPr lang="en-US" sz="3200" b="1" dirty="0">
                <a:latin typeface="Android Euclid"/>
              </a:rPr>
              <a:t>Tree view</a:t>
            </a:r>
            <a:endParaRPr lang="en-US" sz="3200" b="1" dirty="0">
              <a:latin typeface="Android Euclid"/>
            </a:endParaRPr>
          </a:p>
        </p:txBody>
      </p:sp>
      <p:pic>
        <p:nvPicPr>
          <p:cNvPr id="4" name="Picture 3"/>
          <p:cNvPicPr>
            <a:picLocks noChangeAspect="1"/>
          </p:cNvPicPr>
          <p:nvPr/>
        </p:nvPicPr>
        <p:blipFill>
          <a:blip r:embed="rId1"/>
          <a:stretch>
            <a:fillRect/>
          </a:stretch>
        </p:blipFill>
        <p:spPr>
          <a:xfrm>
            <a:off x="1064465" y="915949"/>
            <a:ext cx="5181600" cy="8012783"/>
          </a:xfrm>
          <a:prstGeom prst="rect">
            <a:avLst/>
          </a:prstGeom>
        </p:spPr>
      </p:pic>
      <p:pic>
        <p:nvPicPr>
          <p:cNvPr id="10" name="Picture 9"/>
          <p:cNvPicPr>
            <a:picLocks noChangeAspect="1"/>
          </p:cNvPicPr>
          <p:nvPr/>
        </p:nvPicPr>
        <p:blipFill rotWithShape="1">
          <a:blip r:embed="rId2"/>
          <a:srcRect l="970" t="7804" r="602" b="6022"/>
          <a:stretch>
            <a:fillRect/>
          </a:stretch>
        </p:blipFill>
        <p:spPr>
          <a:xfrm>
            <a:off x="7750727" y="2440599"/>
            <a:ext cx="9742616" cy="4624752"/>
          </a:xfrm>
          <a:prstGeom prst="rect">
            <a:avLst/>
          </a:prstGeom>
        </p:spPr>
      </p:pic>
      <p:sp>
        <p:nvSpPr>
          <p:cNvPr id="11" name="TextBox 10"/>
          <p:cNvSpPr txBox="1"/>
          <p:nvPr/>
        </p:nvSpPr>
        <p:spPr>
          <a:xfrm>
            <a:off x="1064465" y="9267108"/>
            <a:ext cx="3689611" cy="584775"/>
          </a:xfrm>
          <a:prstGeom prst="rect">
            <a:avLst/>
          </a:prstGeom>
          <a:noFill/>
        </p:spPr>
        <p:txBody>
          <a:bodyPr wrap="square">
            <a:spAutoFit/>
          </a:bodyPr>
          <a:lstStyle/>
          <a:p>
            <a:pPr algn="ctr"/>
            <a:r>
              <a:rPr lang="en-US" sz="3200" b="1" dirty="0">
                <a:latin typeface="Android Euclid"/>
              </a:rPr>
              <a:t>Classifier Model</a:t>
            </a:r>
            <a:endParaRPr lang="en-US" sz="3200" b="1"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Implementing Model</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3" name="Picture 2"/>
          <p:cNvPicPr>
            <a:picLocks noChangeAspect="1"/>
          </p:cNvPicPr>
          <p:nvPr/>
        </p:nvPicPr>
        <p:blipFill>
          <a:blip r:embed="rId1"/>
          <a:stretch>
            <a:fillRect/>
          </a:stretch>
        </p:blipFill>
        <p:spPr>
          <a:xfrm>
            <a:off x="1456360" y="1116995"/>
            <a:ext cx="7135756" cy="3886805"/>
          </a:xfrm>
          <a:prstGeom prst="rect">
            <a:avLst/>
          </a:prstGeom>
        </p:spPr>
      </p:pic>
      <p:pic>
        <p:nvPicPr>
          <p:cNvPr id="6" name="Picture 5"/>
          <p:cNvPicPr>
            <a:picLocks noChangeAspect="1"/>
          </p:cNvPicPr>
          <p:nvPr/>
        </p:nvPicPr>
        <p:blipFill>
          <a:blip r:embed="rId2"/>
          <a:stretch>
            <a:fillRect/>
          </a:stretch>
        </p:blipFill>
        <p:spPr>
          <a:xfrm>
            <a:off x="9780646" y="1116995"/>
            <a:ext cx="7168746" cy="3886805"/>
          </a:xfrm>
          <a:prstGeom prst="rect">
            <a:avLst/>
          </a:prstGeom>
        </p:spPr>
      </p:pic>
      <p:pic>
        <p:nvPicPr>
          <p:cNvPr id="8" name="Picture 7"/>
          <p:cNvPicPr>
            <a:picLocks noChangeAspect="1"/>
          </p:cNvPicPr>
          <p:nvPr/>
        </p:nvPicPr>
        <p:blipFill>
          <a:blip r:embed="rId3"/>
          <a:stretch>
            <a:fillRect/>
          </a:stretch>
        </p:blipFill>
        <p:spPr>
          <a:xfrm>
            <a:off x="1513222" y="5499403"/>
            <a:ext cx="7022031" cy="3798264"/>
          </a:xfrm>
          <a:prstGeom prst="rect">
            <a:avLst/>
          </a:prstGeom>
        </p:spPr>
      </p:pic>
      <p:pic>
        <p:nvPicPr>
          <p:cNvPr id="12" name="Picture 11"/>
          <p:cNvPicPr>
            <a:picLocks noChangeAspect="1"/>
          </p:cNvPicPr>
          <p:nvPr/>
        </p:nvPicPr>
        <p:blipFill>
          <a:blip r:embed="rId4"/>
          <a:stretch>
            <a:fillRect/>
          </a:stretch>
        </p:blipFill>
        <p:spPr>
          <a:xfrm>
            <a:off x="9809175" y="5499403"/>
            <a:ext cx="7032464" cy="37982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Android Application</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5" name="2021-12-28 11-00-55">
            <a:hlinkClick r:id="" action="ppaction://media"/>
          </p:cNvPr>
          <p:cNvPicPr>
            <a:picLocks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1371600" y="791595"/>
            <a:ext cx="15867140" cy="89252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Conclusions</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548860" y="9761085"/>
            <a:ext cx="381000"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 name="TextBox 7"/>
          <p:cNvSpPr txBox="1"/>
          <p:nvPr/>
        </p:nvSpPr>
        <p:spPr>
          <a:xfrm>
            <a:off x="3276600" y="936708"/>
            <a:ext cx="11935708" cy="1754326"/>
          </a:xfrm>
          <a:prstGeom prst="rect">
            <a:avLst/>
          </a:prstGeom>
          <a:noFill/>
        </p:spPr>
        <p:txBody>
          <a:bodyPr wrap="square">
            <a:spAutoFit/>
          </a:bodyPr>
          <a:lstStyle/>
          <a:p>
            <a:pPr marL="0" indent="0" algn="ctr">
              <a:buNone/>
            </a:pPr>
            <a:r>
              <a:rPr lang="en-US" sz="3600" dirty="0"/>
              <a:t>Classifying students based on performance is very important. Data-driven decision making is an essential component of a multi-tiered support system. </a:t>
            </a:r>
            <a:endParaRPr lang="en-US" sz="3600" dirty="0"/>
          </a:p>
        </p:txBody>
      </p:sp>
      <p:sp>
        <p:nvSpPr>
          <p:cNvPr id="9" name="TextBox 8"/>
          <p:cNvSpPr txBox="1"/>
          <p:nvPr/>
        </p:nvSpPr>
        <p:spPr>
          <a:xfrm>
            <a:off x="5810889" y="6001809"/>
            <a:ext cx="6629400"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Classifier selection</a:t>
            </a:r>
            <a:endParaRPr lang="en-US" sz="3600" dirty="0">
              <a:latin typeface="Android Euclid"/>
            </a:endParaRPr>
          </a:p>
        </p:txBody>
      </p:sp>
      <p:sp>
        <p:nvSpPr>
          <p:cNvPr id="10" name="TextBox 9"/>
          <p:cNvSpPr txBox="1"/>
          <p:nvPr/>
        </p:nvSpPr>
        <p:spPr>
          <a:xfrm>
            <a:off x="5810889" y="5377369"/>
            <a:ext cx="6680736"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Analysis and Graph</a:t>
            </a:r>
            <a:endParaRPr lang="en-US" sz="3600" dirty="0">
              <a:latin typeface="Android Euclid"/>
            </a:endParaRPr>
          </a:p>
        </p:txBody>
      </p:sp>
      <p:sp>
        <p:nvSpPr>
          <p:cNvPr id="11" name="TextBox 10"/>
          <p:cNvSpPr txBox="1"/>
          <p:nvPr/>
        </p:nvSpPr>
        <p:spPr>
          <a:xfrm>
            <a:off x="5810889" y="3529436"/>
            <a:ext cx="6680736"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Dataset Information</a:t>
            </a:r>
            <a:endParaRPr lang="en-US" sz="3600" dirty="0">
              <a:latin typeface="Android Euclid"/>
            </a:endParaRPr>
          </a:p>
        </p:txBody>
      </p:sp>
      <p:sp>
        <p:nvSpPr>
          <p:cNvPr id="12" name="TextBox 11"/>
          <p:cNvSpPr txBox="1"/>
          <p:nvPr/>
        </p:nvSpPr>
        <p:spPr>
          <a:xfrm>
            <a:off x="5810889" y="4205307"/>
            <a:ext cx="6680736"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Attributes Information</a:t>
            </a:r>
            <a:endParaRPr lang="en-US" sz="3600" dirty="0">
              <a:latin typeface="Android Euclid"/>
            </a:endParaRPr>
          </a:p>
        </p:txBody>
      </p:sp>
      <p:sp>
        <p:nvSpPr>
          <p:cNvPr id="14" name="TextBox 13"/>
          <p:cNvSpPr txBox="1"/>
          <p:nvPr/>
        </p:nvSpPr>
        <p:spPr>
          <a:xfrm>
            <a:off x="5810889" y="4829747"/>
            <a:ext cx="6680736"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Grading System preprocess</a:t>
            </a:r>
            <a:endParaRPr lang="en-US" sz="3600" dirty="0">
              <a:latin typeface="Android Euclid"/>
            </a:endParaRPr>
          </a:p>
        </p:txBody>
      </p:sp>
      <p:sp>
        <p:nvSpPr>
          <p:cNvPr id="28" name="TextBox 27"/>
          <p:cNvSpPr txBox="1"/>
          <p:nvPr/>
        </p:nvSpPr>
        <p:spPr>
          <a:xfrm>
            <a:off x="5810889" y="6719950"/>
            <a:ext cx="6629400"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Building model</a:t>
            </a:r>
            <a:endParaRPr lang="en-US" sz="3600" dirty="0">
              <a:latin typeface="Android Euclid"/>
            </a:endParaRPr>
          </a:p>
        </p:txBody>
      </p:sp>
      <p:sp>
        <p:nvSpPr>
          <p:cNvPr id="30" name="TextBox 29"/>
          <p:cNvSpPr txBox="1"/>
          <p:nvPr/>
        </p:nvSpPr>
        <p:spPr>
          <a:xfrm>
            <a:off x="5810889" y="7329550"/>
            <a:ext cx="6629400" cy="646331"/>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latin typeface="Android Euclid"/>
              </a:rPr>
              <a:t>Android Application</a:t>
            </a:r>
            <a:endParaRPr lang="en-US" sz="3600"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p:bldP spid="28"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227922" y="372993"/>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20" name="TextBox 19"/>
          <p:cNvSpPr txBox="1"/>
          <p:nvPr/>
        </p:nvSpPr>
        <p:spPr>
          <a:xfrm>
            <a:off x="8049508" y="0"/>
            <a:ext cx="7696200" cy="707886"/>
          </a:xfrm>
          <a:prstGeom prst="rect">
            <a:avLst/>
          </a:prstGeom>
          <a:noFill/>
        </p:spPr>
        <p:txBody>
          <a:bodyPr wrap="square">
            <a:spAutoFit/>
          </a:bodyPr>
          <a:lstStyle/>
          <a:p>
            <a:r>
              <a:rPr lang="en-US" sz="4000" b="1" dirty="0">
                <a:latin typeface="Android Euclid"/>
              </a:rPr>
              <a:t>References </a:t>
            </a:r>
            <a:endParaRPr lang="en-US" sz="4000" b="1" dirty="0">
              <a:latin typeface="Android Euclid"/>
            </a:endParaRPr>
          </a:p>
        </p:txBody>
      </p:sp>
      <p:sp>
        <p:nvSpPr>
          <p:cNvPr id="8" name="Oval 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Slide Number Placeholder 1"/>
          <p:cNvSpPr>
            <a:spLocks noGrp="1"/>
          </p:cNvSpPr>
          <p:nvPr>
            <p:ph type="sldNum" sz="quarter" idx="12"/>
          </p:nvPr>
        </p:nvSpPr>
        <p:spPr>
          <a:xfrm>
            <a:off x="17581364" y="9761085"/>
            <a:ext cx="346471"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7" name="TextBox 16"/>
          <p:cNvSpPr txBox="1"/>
          <p:nvPr/>
        </p:nvSpPr>
        <p:spPr>
          <a:xfrm>
            <a:off x="4343400" y="1667872"/>
            <a:ext cx="12409103" cy="1015663"/>
          </a:xfrm>
          <a:prstGeom prst="rect">
            <a:avLst/>
          </a:prstGeom>
          <a:noFill/>
        </p:spPr>
        <p:txBody>
          <a:bodyPr wrap="square">
            <a:spAutoFit/>
          </a:bodyPr>
          <a:lstStyle/>
          <a:p>
            <a:r>
              <a:rPr lang="en-US" sz="2000" dirty="0"/>
              <a:t>#ref 1 : P. Cortez and A. Silva. Using Data Mining to Predict Secondary School Student Performance. In A. Brito and J. Teixeira Eds., Proceedings of 5th </a:t>
            </a:r>
            <a:r>
              <a:rPr lang="en-US" sz="2000" dirty="0" err="1"/>
              <a:t>FUture</a:t>
            </a:r>
            <a:r>
              <a:rPr lang="en-US" sz="2000" dirty="0"/>
              <a:t> </a:t>
            </a:r>
            <a:r>
              <a:rPr lang="en-US" sz="2000" dirty="0" err="1"/>
              <a:t>BUsiness</a:t>
            </a:r>
            <a:r>
              <a:rPr lang="en-US" sz="2000" dirty="0"/>
              <a:t> </a:t>
            </a:r>
            <a:r>
              <a:rPr lang="en-US" sz="2000" dirty="0" err="1"/>
              <a:t>TEChnology</a:t>
            </a:r>
            <a:r>
              <a:rPr lang="en-US" sz="2000" dirty="0"/>
              <a:t> Conference (FUBUTEC 2008) pp. 5-12, Porto, Portugal, April, 2008, EUROSIS, ISBN 978-9077381-39-7. </a:t>
            </a:r>
            <a:endParaRPr lang="en-US" sz="2000" dirty="0"/>
          </a:p>
        </p:txBody>
      </p:sp>
      <p:sp>
        <p:nvSpPr>
          <p:cNvPr id="18" name="TextBox 17"/>
          <p:cNvSpPr txBox="1"/>
          <p:nvPr/>
        </p:nvSpPr>
        <p:spPr>
          <a:xfrm>
            <a:off x="4343400" y="2902089"/>
            <a:ext cx="12409103" cy="400110"/>
          </a:xfrm>
          <a:prstGeom prst="rect">
            <a:avLst/>
          </a:prstGeom>
          <a:noFill/>
        </p:spPr>
        <p:txBody>
          <a:bodyPr wrap="square">
            <a:spAutoFit/>
          </a:bodyPr>
          <a:lstStyle/>
          <a:p>
            <a:r>
              <a:rPr lang="en-US" sz="2000" dirty="0"/>
              <a:t>#ref 2 datasets https://www.kaggle.com/larsen0966/student-performance-data-set</a:t>
            </a:r>
            <a:endParaRPr lang="en-US" sz="2000" dirty="0"/>
          </a:p>
        </p:txBody>
      </p:sp>
      <p:sp>
        <p:nvSpPr>
          <p:cNvPr id="19" name="TextBox 18"/>
          <p:cNvSpPr txBox="1"/>
          <p:nvPr/>
        </p:nvSpPr>
        <p:spPr>
          <a:xfrm>
            <a:off x="4310743" y="3479171"/>
            <a:ext cx="12409103" cy="400110"/>
          </a:xfrm>
          <a:prstGeom prst="rect">
            <a:avLst/>
          </a:prstGeom>
          <a:noFill/>
        </p:spPr>
        <p:txBody>
          <a:bodyPr wrap="square">
            <a:spAutoFit/>
          </a:bodyPr>
          <a:lstStyle/>
          <a:p>
            <a:r>
              <a:rPr lang="en-US" sz="2000" dirty="0"/>
              <a:t>#Other study materials</a:t>
            </a:r>
            <a:endParaRPr lang="en-US" sz="2000" dirty="0"/>
          </a:p>
        </p:txBody>
      </p:sp>
      <p:sp>
        <p:nvSpPr>
          <p:cNvPr id="21" name="TextBox 20"/>
          <p:cNvSpPr txBox="1"/>
          <p:nvPr/>
        </p:nvSpPr>
        <p:spPr>
          <a:xfrm>
            <a:off x="4310742" y="4056253"/>
            <a:ext cx="12409103" cy="400110"/>
          </a:xfrm>
          <a:prstGeom prst="rect">
            <a:avLst/>
          </a:prstGeom>
          <a:noFill/>
        </p:spPr>
        <p:txBody>
          <a:bodyPr wrap="square">
            <a:spAutoFit/>
          </a:bodyPr>
          <a:lstStyle/>
          <a:p>
            <a:r>
              <a:rPr lang="en-US" sz="2000" dirty="0"/>
              <a:t>#lab manuals</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extBox 4"/>
          <p:cNvSpPr txBox="1"/>
          <p:nvPr/>
        </p:nvSpPr>
        <p:spPr>
          <a:xfrm>
            <a:off x="381000" y="-19050"/>
            <a:ext cx="9517786" cy="943335"/>
          </a:xfrm>
          <a:prstGeom prst="rect">
            <a:avLst/>
          </a:prstGeom>
        </p:spPr>
        <p:txBody>
          <a:bodyPr lIns="0" tIns="0" rIns="0" bIns="0" rtlCol="0" anchor="t">
            <a:spAutoFit/>
          </a:bodyPr>
          <a:lstStyle/>
          <a:p>
            <a:pPr>
              <a:lnSpc>
                <a:spcPts val="8400"/>
              </a:lnSpc>
            </a:pPr>
            <a:r>
              <a:rPr lang="en-US" sz="4000" b="1" dirty="0">
                <a:solidFill>
                  <a:srgbClr val="8AAB28"/>
                </a:solidFill>
                <a:latin typeface="Android Euclid"/>
              </a:rPr>
              <a:t>Presentation</a:t>
            </a:r>
            <a:r>
              <a:rPr lang="en-US" sz="4000" b="1" dirty="0">
                <a:solidFill>
                  <a:srgbClr val="000000"/>
                </a:solidFill>
                <a:latin typeface="Android Euclid"/>
              </a:rPr>
              <a:t> Contents</a:t>
            </a:r>
            <a:endParaRPr lang="en-US" sz="4000" b="1" dirty="0">
              <a:solidFill>
                <a:srgbClr val="000000"/>
              </a:solidFill>
              <a:latin typeface="Android Euclid"/>
            </a:endParaRPr>
          </a:p>
        </p:txBody>
      </p:sp>
      <p:sp>
        <p:nvSpPr>
          <p:cNvPr id="55" name="TextBox 4"/>
          <p:cNvSpPr txBox="1"/>
          <p:nvPr/>
        </p:nvSpPr>
        <p:spPr>
          <a:xfrm>
            <a:off x="228600" y="63341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Android Euclid"/>
              </a:rPr>
              <a:t>-----</a:t>
            </a:r>
            <a:r>
              <a:rPr lang="en-US" sz="7000" dirty="0">
                <a:solidFill>
                  <a:srgbClr val="000000"/>
                </a:solidFill>
                <a:latin typeface="Android Euclid"/>
              </a:rPr>
              <a:t> ----- </a:t>
            </a:r>
            <a:r>
              <a:rPr lang="en-US" sz="7000" dirty="0">
                <a:solidFill>
                  <a:srgbClr val="8AAB28"/>
                </a:solidFill>
                <a:latin typeface="Android Euclid"/>
              </a:rPr>
              <a:t>----- </a:t>
            </a:r>
            <a:r>
              <a:rPr lang="en-US" sz="7000" dirty="0">
                <a:solidFill>
                  <a:srgbClr val="000000"/>
                </a:solidFill>
                <a:latin typeface="Android Euclid"/>
              </a:rPr>
              <a:t>-----</a:t>
            </a:r>
            <a:endParaRPr lang="en-US" sz="7000" dirty="0">
              <a:solidFill>
                <a:srgbClr val="000000"/>
              </a:solidFill>
              <a:latin typeface="Android Euclid"/>
            </a:endParaRPr>
          </a:p>
        </p:txBody>
      </p:sp>
      <p:sp>
        <p:nvSpPr>
          <p:cNvPr id="58" name="TextBox 57"/>
          <p:cNvSpPr txBox="1"/>
          <p:nvPr/>
        </p:nvSpPr>
        <p:spPr>
          <a:xfrm>
            <a:off x="7932057" y="5081643"/>
            <a:ext cx="6629400" cy="646331"/>
          </a:xfrm>
          <a:prstGeom prst="rect">
            <a:avLst/>
          </a:prstGeom>
          <a:noFill/>
        </p:spPr>
        <p:txBody>
          <a:bodyPr wrap="square" rtlCol="0">
            <a:spAutoFit/>
          </a:bodyPr>
          <a:lstStyle/>
          <a:p>
            <a:r>
              <a:rPr lang="en-US" sz="3600" dirty="0">
                <a:latin typeface="Android Euclid"/>
              </a:rPr>
              <a:t>Classifier selection</a:t>
            </a:r>
            <a:endParaRPr lang="en-US" sz="3600" dirty="0">
              <a:latin typeface="Android Euclid"/>
            </a:endParaRPr>
          </a:p>
        </p:txBody>
      </p:sp>
      <p:sp>
        <p:nvSpPr>
          <p:cNvPr id="59" name="TextBox 58"/>
          <p:cNvSpPr txBox="1"/>
          <p:nvPr/>
        </p:nvSpPr>
        <p:spPr>
          <a:xfrm>
            <a:off x="7932057" y="4457203"/>
            <a:ext cx="6680736" cy="646331"/>
          </a:xfrm>
          <a:prstGeom prst="rect">
            <a:avLst/>
          </a:prstGeom>
          <a:noFill/>
        </p:spPr>
        <p:txBody>
          <a:bodyPr wrap="square" rtlCol="0">
            <a:spAutoFit/>
          </a:bodyPr>
          <a:lstStyle/>
          <a:p>
            <a:r>
              <a:rPr lang="en-US" sz="3600" dirty="0">
                <a:latin typeface="Android Euclid"/>
              </a:rPr>
              <a:t>Analysis and Graph</a:t>
            </a:r>
            <a:endParaRPr lang="en-US" sz="3600" dirty="0">
              <a:latin typeface="Android Euclid"/>
            </a:endParaRPr>
          </a:p>
        </p:txBody>
      </p:sp>
      <p:sp>
        <p:nvSpPr>
          <p:cNvPr id="60" name="TextBox 59"/>
          <p:cNvSpPr txBox="1"/>
          <p:nvPr/>
        </p:nvSpPr>
        <p:spPr>
          <a:xfrm>
            <a:off x="7932057" y="2609270"/>
            <a:ext cx="6680736" cy="646331"/>
          </a:xfrm>
          <a:prstGeom prst="rect">
            <a:avLst/>
          </a:prstGeom>
          <a:noFill/>
        </p:spPr>
        <p:txBody>
          <a:bodyPr wrap="square" rtlCol="0">
            <a:spAutoFit/>
          </a:bodyPr>
          <a:lstStyle/>
          <a:p>
            <a:r>
              <a:rPr lang="en-US" sz="3600" dirty="0">
                <a:latin typeface="Android Euclid"/>
              </a:rPr>
              <a:t>Dataset Information</a:t>
            </a:r>
            <a:endParaRPr lang="en-US" sz="3600" dirty="0">
              <a:latin typeface="Android Euclid"/>
            </a:endParaRPr>
          </a:p>
        </p:txBody>
      </p:sp>
      <p:sp>
        <p:nvSpPr>
          <p:cNvPr id="61" name="TextBox 60"/>
          <p:cNvSpPr txBox="1"/>
          <p:nvPr/>
        </p:nvSpPr>
        <p:spPr>
          <a:xfrm>
            <a:off x="7932057" y="3285141"/>
            <a:ext cx="6680736" cy="646331"/>
          </a:xfrm>
          <a:prstGeom prst="rect">
            <a:avLst/>
          </a:prstGeom>
          <a:noFill/>
        </p:spPr>
        <p:txBody>
          <a:bodyPr wrap="square" rtlCol="0">
            <a:spAutoFit/>
          </a:bodyPr>
          <a:lstStyle/>
          <a:p>
            <a:r>
              <a:rPr lang="en-US" sz="3600" dirty="0">
                <a:latin typeface="Android Euclid"/>
              </a:rPr>
              <a:t>Attributes Information</a:t>
            </a:r>
            <a:endParaRPr lang="en-US" sz="3600" dirty="0">
              <a:latin typeface="Android Euclid"/>
            </a:endParaRPr>
          </a:p>
        </p:txBody>
      </p:sp>
      <p:sp>
        <p:nvSpPr>
          <p:cNvPr id="62" name="TextBox 61"/>
          <p:cNvSpPr txBox="1"/>
          <p:nvPr/>
        </p:nvSpPr>
        <p:spPr>
          <a:xfrm>
            <a:off x="7924800" y="2039031"/>
            <a:ext cx="6680736" cy="646331"/>
          </a:xfrm>
          <a:prstGeom prst="rect">
            <a:avLst/>
          </a:prstGeom>
          <a:noFill/>
        </p:spPr>
        <p:txBody>
          <a:bodyPr wrap="square" rtlCol="0">
            <a:spAutoFit/>
          </a:bodyPr>
          <a:lstStyle/>
          <a:p>
            <a:r>
              <a:rPr lang="en-US" sz="3600" dirty="0">
                <a:latin typeface="Android Euclid"/>
              </a:rPr>
              <a:t>Introduction</a:t>
            </a:r>
            <a:endParaRPr lang="en-US" sz="3600" dirty="0">
              <a:latin typeface="Android Euclid"/>
            </a:endParaRPr>
          </a:p>
        </p:txBody>
      </p:sp>
      <p:sp>
        <p:nvSpPr>
          <p:cNvPr id="63" name="TextBox 62"/>
          <p:cNvSpPr txBox="1"/>
          <p:nvPr/>
        </p:nvSpPr>
        <p:spPr>
          <a:xfrm>
            <a:off x="7932057" y="3909581"/>
            <a:ext cx="6680736" cy="646331"/>
          </a:xfrm>
          <a:prstGeom prst="rect">
            <a:avLst/>
          </a:prstGeom>
          <a:noFill/>
        </p:spPr>
        <p:txBody>
          <a:bodyPr wrap="square" rtlCol="0">
            <a:spAutoFit/>
          </a:bodyPr>
          <a:lstStyle/>
          <a:p>
            <a:r>
              <a:rPr lang="en-US" sz="3600" dirty="0">
                <a:latin typeface="Android Euclid"/>
              </a:rPr>
              <a:t>Grading System preprocess</a:t>
            </a:r>
            <a:endParaRPr lang="en-US" sz="3600" dirty="0">
              <a:latin typeface="Android Euclid"/>
            </a:endParaRPr>
          </a:p>
        </p:txBody>
      </p:sp>
      <p:cxnSp>
        <p:nvCxnSpPr>
          <p:cNvPr id="65" name="Straight Connector 64"/>
          <p:cNvCxnSpPr/>
          <p:nvPr/>
        </p:nvCxnSpPr>
        <p:spPr>
          <a:xfrm>
            <a:off x="7068993" y="2347475"/>
            <a:ext cx="0" cy="567195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7068993" y="2357681"/>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7068993" y="2966016"/>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7068993" y="3608305"/>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a:off x="7068993" y="4232746"/>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7068993" y="4780368"/>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a:off x="7068993" y="5432201"/>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a:off x="5715000" y="3633705"/>
            <a:ext cx="12269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Oval 80"/>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82"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83" name="TextBox 82"/>
          <p:cNvSpPr txBox="1"/>
          <p:nvPr/>
        </p:nvSpPr>
        <p:spPr>
          <a:xfrm>
            <a:off x="15461342" y="2125660"/>
            <a:ext cx="1491879" cy="646331"/>
          </a:xfrm>
          <a:prstGeom prst="rect">
            <a:avLst/>
          </a:prstGeom>
          <a:noFill/>
        </p:spPr>
        <p:txBody>
          <a:bodyPr wrap="square" rtlCol="0">
            <a:spAutoFit/>
          </a:bodyPr>
          <a:lstStyle/>
          <a:p>
            <a:pPr algn="r"/>
            <a:r>
              <a:rPr lang="en-US" sz="3600" dirty="0">
                <a:latin typeface="Android Euclid"/>
              </a:rPr>
              <a:t>5</a:t>
            </a:r>
            <a:endParaRPr lang="en-US" sz="3600" dirty="0">
              <a:latin typeface="Android Euclid"/>
            </a:endParaRPr>
          </a:p>
        </p:txBody>
      </p:sp>
      <p:sp>
        <p:nvSpPr>
          <p:cNvPr id="84" name="TextBox 83"/>
          <p:cNvSpPr txBox="1"/>
          <p:nvPr/>
        </p:nvSpPr>
        <p:spPr>
          <a:xfrm>
            <a:off x="15475856" y="2733550"/>
            <a:ext cx="1491879" cy="646331"/>
          </a:xfrm>
          <a:prstGeom prst="rect">
            <a:avLst/>
          </a:prstGeom>
          <a:noFill/>
        </p:spPr>
        <p:txBody>
          <a:bodyPr wrap="square" rtlCol="0">
            <a:spAutoFit/>
          </a:bodyPr>
          <a:lstStyle/>
          <a:p>
            <a:pPr algn="r"/>
            <a:r>
              <a:rPr lang="en-US" sz="3600" dirty="0">
                <a:latin typeface="Android Euclid"/>
              </a:rPr>
              <a:t>12</a:t>
            </a:r>
            <a:endParaRPr lang="en-US" sz="3600" dirty="0">
              <a:latin typeface="Android Euclid"/>
            </a:endParaRPr>
          </a:p>
        </p:txBody>
      </p:sp>
      <p:sp>
        <p:nvSpPr>
          <p:cNvPr id="85" name="TextBox 84"/>
          <p:cNvSpPr txBox="1"/>
          <p:nvPr/>
        </p:nvSpPr>
        <p:spPr>
          <a:xfrm>
            <a:off x="15475856" y="3310539"/>
            <a:ext cx="1491879" cy="646331"/>
          </a:xfrm>
          <a:prstGeom prst="rect">
            <a:avLst/>
          </a:prstGeom>
          <a:noFill/>
        </p:spPr>
        <p:txBody>
          <a:bodyPr wrap="square" rtlCol="0">
            <a:spAutoFit/>
          </a:bodyPr>
          <a:lstStyle/>
          <a:p>
            <a:pPr algn="r"/>
            <a:r>
              <a:rPr lang="en-US" sz="3600" dirty="0">
                <a:latin typeface="Android Euclid"/>
              </a:rPr>
              <a:t>13</a:t>
            </a:r>
            <a:endParaRPr lang="en-US" sz="3600" dirty="0">
              <a:latin typeface="Android Euclid"/>
            </a:endParaRPr>
          </a:p>
        </p:txBody>
      </p:sp>
      <p:sp>
        <p:nvSpPr>
          <p:cNvPr id="86" name="TextBox 85"/>
          <p:cNvSpPr txBox="1"/>
          <p:nvPr/>
        </p:nvSpPr>
        <p:spPr>
          <a:xfrm>
            <a:off x="15480521" y="3909580"/>
            <a:ext cx="1491879" cy="646331"/>
          </a:xfrm>
          <a:prstGeom prst="rect">
            <a:avLst/>
          </a:prstGeom>
          <a:noFill/>
        </p:spPr>
        <p:txBody>
          <a:bodyPr wrap="square" rtlCol="0">
            <a:spAutoFit/>
          </a:bodyPr>
          <a:lstStyle/>
          <a:p>
            <a:pPr algn="r"/>
            <a:r>
              <a:rPr lang="en-US" sz="3600" dirty="0">
                <a:latin typeface="Android Euclid"/>
              </a:rPr>
              <a:t>12</a:t>
            </a:r>
            <a:endParaRPr lang="en-US" sz="3600" dirty="0">
              <a:latin typeface="Android Euclid"/>
            </a:endParaRPr>
          </a:p>
        </p:txBody>
      </p:sp>
      <p:sp>
        <p:nvSpPr>
          <p:cNvPr id="87" name="TextBox 86"/>
          <p:cNvSpPr txBox="1"/>
          <p:nvPr/>
        </p:nvSpPr>
        <p:spPr>
          <a:xfrm>
            <a:off x="15480521" y="4486569"/>
            <a:ext cx="1491879" cy="646331"/>
          </a:xfrm>
          <a:prstGeom prst="rect">
            <a:avLst/>
          </a:prstGeom>
          <a:noFill/>
        </p:spPr>
        <p:txBody>
          <a:bodyPr wrap="square" rtlCol="0">
            <a:spAutoFit/>
          </a:bodyPr>
          <a:lstStyle/>
          <a:p>
            <a:pPr algn="r"/>
            <a:r>
              <a:rPr lang="en-US" sz="3600" dirty="0">
                <a:latin typeface="Android Euclid"/>
              </a:rPr>
              <a:t>19</a:t>
            </a:r>
            <a:endParaRPr lang="en-US" sz="3600" dirty="0">
              <a:latin typeface="Android Euclid"/>
            </a:endParaRPr>
          </a:p>
        </p:txBody>
      </p:sp>
      <p:sp>
        <p:nvSpPr>
          <p:cNvPr id="88" name="TextBox 87"/>
          <p:cNvSpPr txBox="1"/>
          <p:nvPr/>
        </p:nvSpPr>
        <p:spPr>
          <a:xfrm>
            <a:off x="15480521" y="5046924"/>
            <a:ext cx="1491879" cy="646331"/>
          </a:xfrm>
          <a:prstGeom prst="rect">
            <a:avLst/>
          </a:prstGeom>
          <a:noFill/>
        </p:spPr>
        <p:txBody>
          <a:bodyPr wrap="square" rtlCol="0">
            <a:spAutoFit/>
          </a:bodyPr>
          <a:lstStyle/>
          <a:p>
            <a:pPr algn="r"/>
            <a:r>
              <a:rPr lang="en-US" sz="3600" dirty="0">
                <a:latin typeface="Android Euclid"/>
              </a:rPr>
              <a:t>25</a:t>
            </a:r>
            <a:endParaRPr lang="en-US" sz="3600" dirty="0">
              <a:latin typeface="Android Euclid"/>
            </a:endParaRPr>
          </a:p>
        </p:txBody>
      </p:sp>
      <p:sp>
        <p:nvSpPr>
          <p:cNvPr id="89" name="TextBox 88"/>
          <p:cNvSpPr txBox="1"/>
          <p:nvPr/>
        </p:nvSpPr>
        <p:spPr>
          <a:xfrm>
            <a:off x="15480521" y="5779734"/>
            <a:ext cx="1491879" cy="646331"/>
          </a:xfrm>
          <a:prstGeom prst="rect">
            <a:avLst/>
          </a:prstGeom>
          <a:noFill/>
        </p:spPr>
        <p:txBody>
          <a:bodyPr wrap="square" rtlCol="0">
            <a:spAutoFit/>
          </a:bodyPr>
          <a:lstStyle/>
          <a:p>
            <a:pPr algn="r"/>
            <a:r>
              <a:rPr lang="en-US" sz="3600" dirty="0">
                <a:latin typeface="Android Euclid"/>
              </a:rPr>
              <a:t>30</a:t>
            </a:r>
            <a:endParaRPr lang="en-US" sz="3600" dirty="0">
              <a:latin typeface="Android Euclid"/>
            </a:endParaRPr>
          </a:p>
        </p:txBody>
      </p:sp>
      <p:sp>
        <p:nvSpPr>
          <p:cNvPr id="90" name="TextBox 89"/>
          <p:cNvSpPr txBox="1"/>
          <p:nvPr/>
        </p:nvSpPr>
        <p:spPr>
          <a:xfrm>
            <a:off x="15480521" y="7685365"/>
            <a:ext cx="1491879" cy="646331"/>
          </a:xfrm>
          <a:prstGeom prst="rect">
            <a:avLst/>
          </a:prstGeom>
          <a:noFill/>
        </p:spPr>
        <p:txBody>
          <a:bodyPr wrap="square" rtlCol="0">
            <a:spAutoFit/>
          </a:bodyPr>
          <a:lstStyle/>
          <a:p>
            <a:pPr algn="r"/>
            <a:r>
              <a:rPr lang="en-US" sz="3600" dirty="0">
                <a:latin typeface="Android Euclid"/>
              </a:rPr>
              <a:t>40</a:t>
            </a:r>
            <a:endParaRPr lang="en-US" sz="3600" dirty="0">
              <a:latin typeface="Android Euclid"/>
            </a:endParaRPr>
          </a:p>
        </p:txBody>
      </p:sp>
      <p:cxnSp>
        <p:nvCxnSpPr>
          <p:cNvPr id="33" name="Straight Arrow Connector 32"/>
          <p:cNvCxnSpPr/>
          <p:nvPr/>
        </p:nvCxnSpPr>
        <p:spPr>
          <a:xfrm>
            <a:off x="7068993" y="6122950"/>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7932057" y="5799784"/>
            <a:ext cx="6629400" cy="646331"/>
          </a:xfrm>
          <a:prstGeom prst="rect">
            <a:avLst/>
          </a:prstGeom>
          <a:noFill/>
        </p:spPr>
        <p:txBody>
          <a:bodyPr wrap="square" rtlCol="0">
            <a:spAutoFit/>
          </a:bodyPr>
          <a:lstStyle/>
          <a:p>
            <a:r>
              <a:rPr lang="en-US" sz="3600" dirty="0">
                <a:latin typeface="Android Euclid"/>
              </a:rPr>
              <a:t>Building model</a:t>
            </a:r>
            <a:endParaRPr lang="en-US" sz="3600" dirty="0">
              <a:latin typeface="Android Euclid"/>
            </a:endParaRPr>
          </a:p>
        </p:txBody>
      </p:sp>
      <p:cxnSp>
        <p:nvCxnSpPr>
          <p:cNvPr id="35" name="Straight Arrow Connector 34"/>
          <p:cNvCxnSpPr/>
          <p:nvPr/>
        </p:nvCxnSpPr>
        <p:spPr>
          <a:xfrm>
            <a:off x="7068993" y="6732550"/>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7932057" y="6409384"/>
            <a:ext cx="6629400" cy="646331"/>
          </a:xfrm>
          <a:prstGeom prst="rect">
            <a:avLst/>
          </a:prstGeom>
          <a:noFill/>
        </p:spPr>
        <p:txBody>
          <a:bodyPr wrap="square" rtlCol="0">
            <a:spAutoFit/>
          </a:bodyPr>
          <a:lstStyle/>
          <a:p>
            <a:r>
              <a:rPr lang="en-US" sz="3600" dirty="0">
                <a:latin typeface="Android Euclid"/>
              </a:rPr>
              <a:t>Android Application</a:t>
            </a:r>
            <a:endParaRPr lang="en-US" sz="3600" dirty="0">
              <a:latin typeface="Android Euclid"/>
            </a:endParaRPr>
          </a:p>
        </p:txBody>
      </p:sp>
      <p:cxnSp>
        <p:nvCxnSpPr>
          <p:cNvPr id="38" name="Straight Arrow Connector 37"/>
          <p:cNvCxnSpPr/>
          <p:nvPr/>
        </p:nvCxnSpPr>
        <p:spPr>
          <a:xfrm>
            <a:off x="7068993" y="7393826"/>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7932057" y="7070660"/>
            <a:ext cx="6629400" cy="646331"/>
          </a:xfrm>
          <a:prstGeom prst="rect">
            <a:avLst/>
          </a:prstGeom>
          <a:noFill/>
        </p:spPr>
        <p:txBody>
          <a:bodyPr wrap="square" rtlCol="0">
            <a:spAutoFit/>
          </a:bodyPr>
          <a:lstStyle/>
          <a:p>
            <a:r>
              <a:rPr lang="en-US" sz="3600" dirty="0">
                <a:latin typeface="Android Euclid"/>
              </a:rPr>
              <a:t>Conclusions</a:t>
            </a:r>
            <a:endParaRPr lang="en-US" sz="3600" dirty="0">
              <a:latin typeface="Android Euclid"/>
            </a:endParaRPr>
          </a:p>
        </p:txBody>
      </p:sp>
      <p:cxnSp>
        <p:nvCxnSpPr>
          <p:cNvPr id="41" name="Straight Arrow Connector 40"/>
          <p:cNvCxnSpPr/>
          <p:nvPr/>
        </p:nvCxnSpPr>
        <p:spPr>
          <a:xfrm>
            <a:off x="7068993" y="8019428"/>
            <a:ext cx="914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932057" y="7696262"/>
            <a:ext cx="6629400" cy="646331"/>
          </a:xfrm>
          <a:prstGeom prst="rect">
            <a:avLst/>
          </a:prstGeom>
          <a:noFill/>
        </p:spPr>
        <p:txBody>
          <a:bodyPr wrap="square" rtlCol="0">
            <a:spAutoFit/>
          </a:bodyPr>
          <a:lstStyle/>
          <a:p>
            <a:r>
              <a:rPr lang="en-US" sz="3600" dirty="0">
                <a:latin typeface="Android Euclid"/>
              </a:rPr>
              <a:t>References</a:t>
            </a:r>
            <a:endParaRPr lang="en-US" sz="3600" dirty="0">
              <a:latin typeface="Android Euclid"/>
            </a:endParaRPr>
          </a:p>
        </p:txBody>
      </p:sp>
      <p:sp>
        <p:nvSpPr>
          <p:cNvPr id="44" name="TextBox 43"/>
          <p:cNvSpPr txBox="1"/>
          <p:nvPr/>
        </p:nvSpPr>
        <p:spPr>
          <a:xfrm>
            <a:off x="15480521" y="6409384"/>
            <a:ext cx="1491879" cy="646331"/>
          </a:xfrm>
          <a:prstGeom prst="rect">
            <a:avLst/>
          </a:prstGeom>
          <a:noFill/>
        </p:spPr>
        <p:txBody>
          <a:bodyPr wrap="square" rtlCol="0">
            <a:spAutoFit/>
          </a:bodyPr>
          <a:lstStyle/>
          <a:p>
            <a:pPr algn="r"/>
            <a:r>
              <a:rPr lang="en-US" sz="3600" dirty="0">
                <a:latin typeface="Android Euclid"/>
              </a:rPr>
              <a:t>37</a:t>
            </a:r>
            <a:endParaRPr lang="en-US" sz="3600" dirty="0">
              <a:latin typeface="Android Euclid"/>
            </a:endParaRPr>
          </a:p>
        </p:txBody>
      </p:sp>
      <p:sp>
        <p:nvSpPr>
          <p:cNvPr id="45" name="TextBox 44"/>
          <p:cNvSpPr txBox="1"/>
          <p:nvPr/>
        </p:nvSpPr>
        <p:spPr>
          <a:xfrm>
            <a:off x="15480521" y="7106996"/>
            <a:ext cx="1491879" cy="646331"/>
          </a:xfrm>
          <a:prstGeom prst="rect">
            <a:avLst/>
          </a:prstGeom>
          <a:noFill/>
        </p:spPr>
        <p:txBody>
          <a:bodyPr wrap="square" rtlCol="0">
            <a:spAutoFit/>
          </a:bodyPr>
          <a:lstStyle/>
          <a:p>
            <a:pPr algn="r"/>
            <a:r>
              <a:rPr lang="en-US" sz="3600" dirty="0">
                <a:latin typeface="Android Euclid"/>
              </a:rPr>
              <a:t>28</a:t>
            </a:r>
            <a:endParaRPr lang="en-US" sz="3600" dirty="0">
              <a:latin typeface="Android Euclid"/>
            </a:endParaRPr>
          </a:p>
        </p:txBody>
      </p:sp>
      <p:cxnSp>
        <p:nvCxnSpPr>
          <p:cNvPr id="46" name="Straight Connector 45"/>
          <p:cNvCxnSpPr/>
          <p:nvPr/>
        </p:nvCxnSpPr>
        <p:spPr>
          <a:xfrm>
            <a:off x="5715000" y="1333500"/>
            <a:ext cx="0" cy="230020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486400" y="419100"/>
            <a:ext cx="7696200" cy="707886"/>
          </a:xfrm>
          <a:prstGeom prst="rect">
            <a:avLst/>
          </a:prstGeom>
          <a:noFill/>
        </p:spPr>
        <p:txBody>
          <a:bodyPr wrap="square">
            <a:spAutoFit/>
          </a:bodyPr>
          <a:lstStyle/>
          <a:p>
            <a:pPr algn="ctr"/>
            <a:r>
              <a:rPr lang="en-US" sz="4000" b="1" dirty="0">
                <a:latin typeface="Android Euclid"/>
              </a:rPr>
              <a:t>Any Questions?</a:t>
            </a:r>
            <a:endParaRPr lang="en-US" sz="4000" b="1" dirty="0">
              <a:latin typeface="Android Euclid"/>
            </a:endParaRPr>
          </a:p>
        </p:txBody>
      </p:sp>
      <p:sp>
        <p:nvSpPr>
          <p:cNvPr id="8" name="Oval 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Slide Number Placeholder 1"/>
          <p:cNvSpPr>
            <a:spLocks noGrp="1"/>
          </p:cNvSpPr>
          <p:nvPr>
            <p:ph type="sldNum" sz="quarter" idx="12"/>
          </p:nvPr>
        </p:nvSpPr>
        <p:spPr>
          <a:xfrm>
            <a:off x="17581364" y="9761085"/>
            <a:ext cx="346471"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67200" y="1485900"/>
            <a:ext cx="10439400" cy="7829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3" name="Picture 2" descr="15,534 University Student Illustrations &amp;amp; Clip Art - iStock"/>
          <p:cNvPicPr>
            <a:picLocks noChangeAspect="1" noChangeArrowheads="1"/>
          </p:cNvPicPr>
          <p:nvPr/>
        </p:nvPicPr>
        <p:blipFill rotWithShape="1">
          <a:blip r:embed="rId1">
            <a:extLst>
              <a:ext uri="{28A0092B-C50C-407E-A947-70E740481C1C}">
                <a14:useLocalDpi xmlns:a14="http://schemas.microsoft.com/office/drawing/2010/main" val="0"/>
              </a:ext>
            </a:extLst>
          </a:blip>
          <a:srcRect t="14313" b="12018"/>
          <a:stretch>
            <a:fillRect/>
          </a:stretch>
        </p:blipFill>
        <p:spPr bwMode="auto">
          <a:xfrm>
            <a:off x="3732790" y="3467100"/>
            <a:ext cx="4697077" cy="27704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est - Livinsoft"/>
          <p:cNvPicPr>
            <a:picLocks noChangeAspect="1" noChangeArrowheads="1"/>
          </p:cNvPicPr>
          <p:nvPr/>
        </p:nvPicPr>
        <p:blipFill rotWithShape="1">
          <a:blip r:embed="rId2">
            <a:extLst>
              <a:ext uri="{28A0092B-C50C-407E-A947-70E740481C1C}">
                <a14:useLocalDpi xmlns:a14="http://schemas.microsoft.com/office/drawing/2010/main" val="0"/>
              </a:ext>
            </a:extLst>
          </a:blip>
          <a:srcRect l="71141" r="5389"/>
          <a:stretch>
            <a:fillRect/>
          </a:stretch>
        </p:blipFill>
        <p:spPr bwMode="auto">
          <a:xfrm>
            <a:off x="12420600" y="3161111"/>
            <a:ext cx="927308" cy="3292495"/>
          </a:xfrm>
          <a:prstGeom prst="rect">
            <a:avLst/>
          </a:prstGeom>
          <a:noFill/>
          <a:extLst>
            <a:ext uri="{909E8E84-426E-40DD-AFC4-6F175D3DCCD1}">
              <a14:hiddenFill xmlns:a14="http://schemas.microsoft.com/office/drawing/2010/main">
                <a:solidFill>
                  <a:srgbClr val="FFFFFF"/>
                </a:solidFill>
              </a14:hiddenFill>
            </a:ext>
          </a:extLst>
        </p:spPr>
      </p:pic>
      <p:sp>
        <p:nvSpPr>
          <p:cNvPr id="15" name="Not Equal 14"/>
          <p:cNvSpPr/>
          <p:nvPr/>
        </p:nvSpPr>
        <p:spPr>
          <a:xfrm>
            <a:off x="9561512" y="4529263"/>
            <a:ext cx="927308" cy="576063"/>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7772400" y="-86495"/>
            <a:ext cx="7696200" cy="707886"/>
          </a:xfrm>
          <a:prstGeom prst="rect">
            <a:avLst/>
          </a:prstGeom>
          <a:noFill/>
        </p:spPr>
        <p:txBody>
          <a:bodyPr wrap="square">
            <a:spAutoFit/>
          </a:bodyPr>
          <a:lstStyle/>
          <a:p>
            <a:r>
              <a:rPr lang="en-US" sz="4000" b="1" dirty="0">
                <a:latin typeface="Android Euclid"/>
              </a:rPr>
              <a:t>Introduction</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3" name="Picture 2" descr="15,534 University Student Illustrations &amp;amp; Clip Art - iStock"/>
          <p:cNvPicPr>
            <a:picLocks noChangeAspect="1" noChangeArrowheads="1"/>
          </p:cNvPicPr>
          <p:nvPr/>
        </p:nvPicPr>
        <p:blipFill rotWithShape="1">
          <a:blip r:embed="rId1">
            <a:extLst>
              <a:ext uri="{28A0092B-C50C-407E-A947-70E740481C1C}">
                <a14:useLocalDpi xmlns:a14="http://schemas.microsoft.com/office/drawing/2010/main" val="0"/>
              </a:ext>
            </a:extLst>
          </a:blip>
          <a:srcRect t="14313" b="12018"/>
          <a:stretch>
            <a:fillRect/>
          </a:stretch>
        </p:blipFill>
        <p:spPr bwMode="auto">
          <a:xfrm>
            <a:off x="3732790" y="2156994"/>
            <a:ext cx="4697077" cy="27704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est - Livinsoft"/>
          <p:cNvPicPr>
            <a:picLocks noChangeAspect="1" noChangeArrowheads="1"/>
          </p:cNvPicPr>
          <p:nvPr/>
        </p:nvPicPr>
        <p:blipFill rotWithShape="1">
          <a:blip r:embed="rId2">
            <a:extLst>
              <a:ext uri="{28A0092B-C50C-407E-A947-70E740481C1C}">
                <a14:useLocalDpi xmlns:a14="http://schemas.microsoft.com/office/drawing/2010/main" val="0"/>
              </a:ext>
            </a:extLst>
          </a:blip>
          <a:srcRect l="71141" r="5389"/>
          <a:stretch>
            <a:fillRect/>
          </a:stretch>
        </p:blipFill>
        <p:spPr bwMode="auto">
          <a:xfrm>
            <a:off x="12420600" y="1851005"/>
            <a:ext cx="927308" cy="3292495"/>
          </a:xfrm>
          <a:prstGeom prst="rect">
            <a:avLst/>
          </a:prstGeom>
          <a:noFill/>
          <a:extLst>
            <a:ext uri="{909E8E84-426E-40DD-AFC4-6F175D3DCCD1}">
              <a14:hiddenFill xmlns:a14="http://schemas.microsoft.com/office/drawing/2010/main">
                <a:solidFill>
                  <a:srgbClr val="FFFFFF"/>
                </a:solidFill>
              </a14:hiddenFill>
            </a:ext>
          </a:extLst>
        </p:spPr>
      </p:pic>
      <p:sp>
        <p:nvSpPr>
          <p:cNvPr id="15" name="Not Equal 14"/>
          <p:cNvSpPr/>
          <p:nvPr/>
        </p:nvSpPr>
        <p:spPr>
          <a:xfrm>
            <a:off x="9561512" y="3219157"/>
            <a:ext cx="927308" cy="576063"/>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7772400" y="-86495"/>
            <a:ext cx="7696200" cy="707886"/>
          </a:xfrm>
          <a:prstGeom prst="rect">
            <a:avLst/>
          </a:prstGeom>
          <a:noFill/>
        </p:spPr>
        <p:txBody>
          <a:bodyPr wrap="square">
            <a:spAutoFit/>
          </a:bodyPr>
          <a:lstStyle/>
          <a:p>
            <a:r>
              <a:rPr lang="en-US" sz="4000" b="1" dirty="0">
                <a:latin typeface="Android Euclid"/>
              </a:rPr>
              <a:t>Introduction</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24" name="TextBox 23"/>
          <p:cNvSpPr txBox="1"/>
          <p:nvPr/>
        </p:nvSpPr>
        <p:spPr>
          <a:xfrm>
            <a:off x="3721042" y="6210825"/>
            <a:ext cx="11769329" cy="1077218"/>
          </a:xfrm>
          <a:prstGeom prst="rect">
            <a:avLst/>
          </a:prstGeom>
          <a:noFill/>
        </p:spPr>
        <p:txBody>
          <a:bodyPr wrap="square" rtlCol="0">
            <a:spAutoFit/>
          </a:bodyPr>
          <a:lstStyle/>
          <a:p>
            <a:pPr algn="ctr">
              <a:buFont typeface="Wingdings" panose="05000000000000000000" pitchFamily="2" charset="2"/>
              <a:buChar char="Ø"/>
            </a:pPr>
            <a:r>
              <a:rPr lang="en-US" altLang="en-GB" sz="3200" dirty="0">
                <a:latin typeface="Times New Roman" panose="02020603050405020304" pitchFamily="18" charset="0"/>
                <a:cs typeface="Times New Roman" panose="02020603050405020304" pitchFamily="18" charset="0"/>
              </a:rPr>
              <a:t>Each student has a distinct personality </a:t>
            </a:r>
            <a:endParaRPr lang="en-US" altLang="en-GB" sz="3200" dirty="0">
              <a:latin typeface="Times New Roman" panose="02020603050405020304" pitchFamily="18" charset="0"/>
              <a:cs typeface="Times New Roman" panose="02020603050405020304" pitchFamily="18" charset="0"/>
            </a:endParaRPr>
          </a:p>
          <a:p>
            <a:pPr algn="ctr">
              <a:buFont typeface="Wingdings" panose="05000000000000000000" pitchFamily="2" charset="2"/>
              <a:buChar char="Ø"/>
            </a:pPr>
            <a:r>
              <a:rPr lang="en-US" altLang="en-GB" sz="3200" dirty="0">
                <a:latin typeface="Times New Roman" panose="02020603050405020304" pitchFamily="18" charset="0"/>
                <a:cs typeface="Times New Roman" panose="02020603050405020304" pitchFamily="18" charset="0"/>
              </a:rPr>
              <a:t>We'll analyze student performance</a:t>
            </a:r>
            <a:endParaRPr lang="en-US" sz="36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Box 6"/>
          <p:cNvSpPr txBox="1"/>
          <p:nvPr/>
        </p:nvSpPr>
        <p:spPr>
          <a:xfrm>
            <a:off x="6177585" y="1248091"/>
            <a:ext cx="11769329" cy="553998"/>
          </a:xfrm>
          <a:prstGeom prst="rect">
            <a:avLst/>
          </a:prstGeom>
          <a:noFill/>
        </p:spPr>
        <p:txBody>
          <a:bodyPr wrap="square" rtlCol="0">
            <a:spAutoFit/>
          </a:bodyPr>
          <a:lstStyle/>
          <a:p>
            <a:r>
              <a:rPr lang="en-US" sz="3000" dirty="0">
                <a:latin typeface="Android Euclid"/>
              </a:rPr>
              <a:t>Manually tracking individual student’s performance is not an easy task</a:t>
            </a:r>
            <a:endParaRPr lang="en-US" sz="3000" dirty="0">
              <a:latin typeface="Android Euclid"/>
            </a:endParaRPr>
          </a:p>
        </p:txBody>
      </p:sp>
      <p:sp>
        <p:nvSpPr>
          <p:cNvPr id="8"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9" name="TextBox 8"/>
          <p:cNvSpPr txBox="1"/>
          <p:nvPr/>
        </p:nvSpPr>
        <p:spPr>
          <a:xfrm>
            <a:off x="7772400" y="-86495"/>
            <a:ext cx="7696200" cy="707886"/>
          </a:xfrm>
          <a:prstGeom prst="rect">
            <a:avLst/>
          </a:prstGeom>
          <a:noFill/>
        </p:spPr>
        <p:txBody>
          <a:bodyPr wrap="square">
            <a:spAutoFit/>
          </a:bodyPr>
          <a:lstStyle/>
          <a:p>
            <a:r>
              <a:rPr lang="en-US" sz="4000" b="1" dirty="0">
                <a:latin typeface="Android Euclid"/>
              </a:rPr>
              <a:t>Introduction</a:t>
            </a:r>
            <a:endParaRPr lang="en-US" sz="4000" b="1" dirty="0">
              <a:latin typeface="Android Euclid"/>
            </a:endParaRPr>
          </a:p>
        </p:txBody>
      </p:sp>
      <p:sp>
        <p:nvSpPr>
          <p:cNvPr id="10" name="Oval 9"/>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4934" y="715246"/>
            <a:ext cx="3641662" cy="2057491"/>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6763" y="3152426"/>
            <a:ext cx="3078004" cy="1842698"/>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926" t="11556" r="3832" b="34289"/>
          <a:stretch>
            <a:fillRect/>
          </a:stretch>
        </p:blipFill>
        <p:spPr>
          <a:xfrm>
            <a:off x="1952521" y="5374813"/>
            <a:ext cx="3239021" cy="1600200"/>
          </a:xfrm>
          <a:prstGeom prst="rect">
            <a:avLst/>
          </a:prstGeom>
        </p:spPr>
      </p:pic>
      <p:pic>
        <p:nvPicPr>
          <p:cNvPr id="18" name="Picture 6" descr="Test - Livinsoft"/>
          <p:cNvPicPr>
            <a:picLocks noChangeAspect="1" noChangeArrowheads="1"/>
          </p:cNvPicPr>
          <p:nvPr/>
        </p:nvPicPr>
        <p:blipFill rotWithShape="1">
          <a:blip r:embed="rId4">
            <a:extLst>
              <a:ext uri="{28A0092B-C50C-407E-A947-70E740481C1C}">
                <a14:useLocalDpi xmlns:a14="http://schemas.microsoft.com/office/drawing/2010/main" val="0"/>
              </a:ext>
            </a:extLst>
          </a:blip>
          <a:srcRect l="1887" r="1520"/>
          <a:stretch>
            <a:fillRect/>
          </a:stretch>
        </p:blipFill>
        <p:spPr bwMode="auto">
          <a:xfrm>
            <a:off x="1948892" y="7134145"/>
            <a:ext cx="3054424" cy="263510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103142" y="3478511"/>
            <a:ext cx="11769329" cy="1015663"/>
          </a:xfrm>
          <a:prstGeom prst="rect">
            <a:avLst/>
          </a:prstGeom>
          <a:noFill/>
        </p:spPr>
        <p:txBody>
          <a:bodyPr wrap="square" rtlCol="0">
            <a:spAutoFit/>
          </a:bodyPr>
          <a:lstStyle/>
          <a:p>
            <a:r>
              <a:rPr lang="en-US" sz="3000" dirty="0">
                <a:latin typeface="Android Euclid"/>
              </a:rPr>
              <a:t>The institute with huge number of students can’t help individuals for the lacking of proper monitoring</a:t>
            </a:r>
            <a:endParaRPr lang="en-US" sz="3000" dirty="0">
              <a:latin typeface="Android Euclid"/>
            </a:endParaRPr>
          </a:p>
        </p:txBody>
      </p:sp>
      <p:sp>
        <p:nvSpPr>
          <p:cNvPr id="20" name="TextBox 19"/>
          <p:cNvSpPr txBox="1"/>
          <p:nvPr/>
        </p:nvSpPr>
        <p:spPr>
          <a:xfrm>
            <a:off x="6074113" y="5581116"/>
            <a:ext cx="11769329" cy="1015663"/>
          </a:xfrm>
          <a:prstGeom prst="rect">
            <a:avLst/>
          </a:prstGeom>
          <a:noFill/>
        </p:spPr>
        <p:txBody>
          <a:bodyPr wrap="square" rtlCol="0">
            <a:spAutoFit/>
          </a:bodyPr>
          <a:lstStyle/>
          <a:p>
            <a:r>
              <a:rPr lang="en-US" sz="3000" dirty="0">
                <a:latin typeface="Android Euclid"/>
              </a:rPr>
              <a:t>Not all the students are brilliant so each student should get different method of learning</a:t>
            </a:r>
            <a:endParaRPr lang="en-US" sz="3000" dirty="0">
              <a:latin typeface="Android Euclid"/>
            </a:endParaRPr>
          </a:p>
        </p:txBody>
      </p:sp>
      <p:sp>
        <p:nvSpPr>
          <p:cNvPr id="21" name="TextBox 20"/>
          <p:cNvSpPr txBox="1"/>
          <p:nvPr/>
        </p:nvSpPr>
        <p:spPr>
          <a:xfrm>
            <a:off x="6177585" y="7897699"/>
            <a:ext cx="11769329" cy="1015663"/>
          </a:xfrm>
          <a:prstGeom prst="rect">
            <a:avLst/>
          </a:prstGeom>
          <a:noFill/>
        </p:spPr>
        <p:txBody>
          <a:bodyPr wrap="square" rtlCol="0">
            <a:spAutoFit/>
          </a:bodyPr>
          <a:lstStyle/>
          <a:p>
            <a:r>
              <a:rPr lang="en-US" sz="3000" dirty="0">
                <a:latin typeface="Android Euclid"/>
              </a:rPr>
              <a:t>Our project will be helpful to classify students based on their performance so that authority can take proper care of them</a:t>
            </a:r>
            <a:endParaRPr lang="en-US" sz="3000" dirty="0">
              <a:latin typeface="Android Eucli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7010400" y="-86495"/>
            <a:ext cx="7696200" cy="707886"/>
          </a:xfrm>
          <a:prstGeom prst="rect">
            <a:avLst/>
          </a:prstGeom>
          <a:noFill/>
        </p:spPr>
        <p:txBody>
          <a:bodyPr wrap="square">
            <a:spAutoFit/>
          </a:bodyPr>
          <a:lstStyle/>
          <a:p>
            <a:r>
              <a:rPr lang="en-US" sz="4000" b="1" dirty="0">
                <a:latin typeface="Android Euclid"/>
              </a:rPr>
              <a:t>Dataset Information</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24" name="TextBox 23"/>
          <p:cNvSpPr txBox="1"/>
          <p:nvPr/>
        </p:nvSpPr>
        <p:spPr>
          <a:xfrm>
            <a:off x="3505200" y="747800"/>
            <a:ext cx="11769329" cy="1077218"/>
          </a:xfrm>
          <a:prstGeom prst="rect">
            <a:avLst/>
          </a:prstGeom>
          <a:noFill/>
        </p:spPr>
        <p:txBody>
          <a:bodyPr wrap="square" rtlCol="0">
            <a:spAutoFit/>
          </a:bodyPr>
          <a:lstStyle/>
          <a:p>
            <a:r>
              <a:rPr lang="en-US" sz="3200" dirty="0"/>
              <a:t>This data approach student achievement in secondary education of two Portuguese schools. </a:t>
            </a:r>
            <a:endParaRPr lang="en-US" sz="3600" dirty="0">
              <a:latin typeface="Calibri" panose="020F0502020204030204" pitchFamily="34" charset="0"/>
              <a:cs typeface="Calibri" panose="020F0502020204030204" pitchFamily="34" charset="0"/>
            </a:endParaRPr>
          </a:p>
        </p:txBody>
      </p:sp>
      <p:sp>
        <p:nvSpPr>
          <p:cNvPr id="12" name="TextBox 11"/>
          <p:cNvSpPr txBox="1"/>
          <p:nvPr/>
        </p:nvSpPr>
        <p:spPr>
          <a:xfrm>
            <a:off x="3494314" y="2247900"/>
            <a:ext cx="11769329" cy="3539430"/>
          </a:xfrm>
          <a:prstGeom prst="rect">
            <a:avLst/>
          </a:prstGeom>
          <a:noFill/>
        </p:spPr>
        <p:txBody>
          <a:bodyPr wrap="square" rtlCol="0">
            <a:spAutoFit/>
          </a:bodyPr>
          <a:lstStyle/>
          <a:p>
            <a:r>
              <a:rPr lang="en-US" sz="3200" dirty="0"/>
              <a:t>The data attributes include: </a:t>
            </a:r>
            <a:br>
              <a:rPr lang="en-US" sz="3200" dirty="0"/>
            </a:br>
            <a:r>
              <a:rPr lang="en-US" sz="3200" dirty="0"/>
              <a:t>		student grades, </a:t>
            </a:r>
            <a:endParaRPr lang="en-US" sz="3200" dirty="0"/>
          </a:p>
          <a:p>
            <a:r>
              <a:rPr lang="en-US" sz="3200" dirty="0"/>
              <a:t>		demographic, </a:t>
            </a:r>
            <a:endParaRPr lang="en-US" sz="3200" dirty="0"/>
          </a:p>
          <a:p>
            <a:r>
              <a:rPr lang="en-US" sz="3200" dirty="0"/>
              <a:t>		social and school related features</a:t>
            </a:r>
            <a:endParaRPr lang="en-US" sz="3200" dirty="0"/>
          </a:p>
          <a:p>
            <a:endParaRPr lang="en-US" sz="3200" dirty="0"/>
          </a:p>
          <a:p>
            <a:r>
              <a:rPr lang="en-US" sz="3200" dirty="0"/>
              <a:t>Collected by using school reports and questionnaires. </a:t>
            </a:r>
            <a:endParaRPr lang="en-US" sz="3200" dirty="0"/>
          </a:p>
          <a:p>
            <a:endParaRPr lang="en-US" sz="3200" dirty="0"/>
          </a:p>
        </p:txBody>
      </p:sp>
      <p:sp>
        <p:nvSpPr>
          <p:cNvPr id="21" name="TextBox 20"/>
          <p:cNvSpPr txBox="1"/>
          <p:nvPr/>
        </p:nvSpPr>
        <p:spPr>
          <a:xfrm>
            <a:off x="3483428" y="5774630"/>
            <a:ext cx="11769329" cy="3046988"/>
          </a:xfrm>
          <a:prstGeom prst="rect">
            <a:avLst/>
          </a:prstGeom>
          <a:noFill/>
        </p:spPr>
        <p:txBody>
          <a:bodyPr wrap="square" rtlCol="0">
            <a:spAutoFit/>
          </a:bodyPr>
          <a:lstStyle/>
          <a:p>
            <a:r>
              <a:rPr lang="en-US" sz="3200" dirty="0"/>
              <a:t>performance in two distinct subjects: Mathematics (mat) and Portuguese language (por).</a:t>
            </a:r>
            <a:endParaRPr lang="en-US" sz="3200" dirty="0"/>
          </a:p>
          <a:p>
            <a:endParaRPr lang="en-US" sz="3200" dirty="0"/>
          </a:p>
          <a:p>
            <a:r>
              <a:rPr lang="en-US" sz="3200" dirty="0"/>
              <a:t>G3 has a strong correlation with attributes G2 and G1. </a:t>
            </a:r>
            <a:endParaRPr lang="en-US" sz="3200" dirty="0"/>
          </a:p>
          <a:p>
            <a:r>
              <a:rPr lang="en-US" sz="3200" dirty="0"/>
              <a:t>G3 is the final year grade (issued at the 3rd period), while G1 and G2 correspond to the 1st and 2nd period grades. </a:t>
            </a:r>
            <a:endParaRPr lang="en-US" sz="3600" dirty="0">
              <a:latin typeface="Calibri" panose="020F0502020204030204" pitchFamily="34" charset="0"/>
              <a:cs typeface="Calibri" panose="020F0502020204030204" pitchFamily="34" charset="0"/>
            </a:endParaRPr>
          </a:p>
        </p:txBody>
      </p:sp>
      <p:sp>
        <p:nvSpPr>
          <p:cNvPr id="22" name="TextBox 21"/>
          <p:cNvSpPr txBox="1"/>
          <p:nvPr/>
        </p:nvSpPr>
        <p:spPr>
          <a:xfrm>
            <a:off x="10943272" y="8191500"/>
            <a:ext cx="442750" cy="369332"/>
          </a:xfrm>
          <a:prstGeom prst="rect">
            <a:avLst/>
          </a:prstGeom>
          <a:noFill/>
        </p:spPr>
        <p:txBody>
          <a:bodyPr wrap="none" rtlCol="0">
            <a:spAutoFit/>
          </a:bodyPr>
          <a:lstStyle/>
          <a:p>
            <a:r>
              <a:rPr lang="en-US" dirty="0"/>
              <a:t>[1]</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p:nvPr/>
        </p:nvSpPr>
        <p:spPr>
          <a:xfrm>
            <a:off x="6227922" y="34471"/>
            <a:ext cx="9517786" cy="1076325"/>
          </a:xfrm>
          <a:prstGeom prst="rect">
            <a:avLst/>
          </a:prstGeom>
        </p:spPr>
        <p:txBody>
          <a:bodyPr lIns="0" tIns="0" rIns="0" bIns="0" rtlCol="0" anchor="t">
            <a:spAutoFit/>
          </a:bodyPr>
          <a:lstStyle/>
          <a:p>
            <a:pPr>
              <a:lnSpc>
                <a:spcPts val="8400"/>
              </a:lnSpc>
            </a:pPr>
            <a:r>
              <a:rPr lang="en-US" sz="7000" dirty="0">
                <a:solidFill>
                  <a:srgbClr val="8AAB28"/>
                </a:solidFill>
                <a:latin typeface="HK Grotesk Medium" panose="00000600000000000000"/>
              </a:rPr>
              <a:t>-----</a:t>
            </a:r>
            <a:r>
              <a:rPr lang="en-US" sz="7000" dirty="0">
                <a:solidFill>
                  <a:srgbClr val="000000"/>
                </a:solidFill>
                <a:latin typeface="HK Grotesk Medium" panose="00000600000000000000"/>
              </a:rPr>
              <a:t> ----- </a:t>
            </a:r>
            <a:r>
              <a:rPr lang="en-US" sz="7000" dirty="0">
                <a:solidFill>
                  <a:srgbClr val="8AAB28"/>
                </a:solidFill>
                <a:latin typeface="HK Grotesk Medium" panose="00000600000000000000"/>
              </a:rPr>
              <a:t>----- </a:t>
            </a:r>
            <a:endParaRPr lang="en-US" sz="7000" dirty="0">
              <a:solidFill>
                <a:srgbClr val="000000"/>
              </a:solidFill>
              <a:latin typeface="HK Grotesk Medium" panose="00000600000000000000"/>
            </a:endParaRPr>
          </a:p>
        </p:txBody>
      </p:sp>
      <p:sp>
        <p:nvSpPr>
          <p:cNvPr id="17" name="TextBox 16"/>
          <p:cNvSpPr txBox="1"/>
          <p:nvPr/>
        </p:nvSpPr>
        <p:spPr>
          <a:xfrm>
            <a:off x="5562600" y="-86495"/>
            <a:ext cx="7315200" cy="707886"/>
          </a:xfrm>
          <a:prstGeom prst="rect">
            <a:avLst/>
          </a:prstGeom>
          <a:noFill/>
        </p:spPr>
        <p:txBody>
          <a:bodyPr wrap="square">
            <a:spAutoFit/>
          </a:bodyPr>
          <a:lstStyle/>
          <a:p>
            <a:pPr algn="ctr"/>
            <a:r>
              <a:rPr lang="en-US" sz="4000" b="1" dirty="0">
                <a:latin typeface="Android Euclid"/>
              </a:rPr>
              <a:t>Attributes Information</a:t>
            </a:r>
            <a:endParaRPr lang="en-US" sz="4000" b="1" dirty="0">
              <a:latin typeface="Android Euclid"/>
            </a:endParaRPr>
          </a:p>
        </p:txBody>
      </p:sp>
      <p:sp>
        <p:nvSpPr>
          <p:cNvPr id="18" name="Oval 17"/>
          <p:cNvSpPr/>
          <p:nvPr/>
        </p:nvSpPr>
        <p:spPr>
          <a:xfrm>
            <a:off x="17526000" y="9715048"/>
            <a:ext cx="457200" cy="457200"/>
          </a:xfrm>
          <a:prstGeom prst="ellipse">
            <a:avLst/>
          </a:prstGeom>
          <a:solidFill>
            <a:schemeClr val="tx2"/>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Slide Number Placeholder 1"/>
          <p:cNvSpPr>
            <a:spLocks noGrp="1"/>
          </p:cNvSpPr>
          <p:nvPr>
            <p:ph type="sldNum" sz="quarter" idx="12"/>
          </p:nvPr>
        </p:nvSpPr>
        <p:spPr>
          <a:xfrm>
            <a:off x="17636729" y="9756549"/>
            <a:ext cx="235742" cy="365125"/>
          </a:xfrm>
        </p:spPr>
        <p:txBody>
          <a:bodyPr/>
          <a:lstStyle/>
          <a:p>
            <a:fld id="{B6F15528-21DE-4FAA-801E-634DDDAF4B2B}" type="slidenum">
              <a:rPr lang="en-US" smtClean="0">
                <a:solidFill>
                  <a:schemeClr val="bg1"/>
                </a:solidFill>
              </a:rPr>
            </a:fld>
            <a:endParaRPr lang="en-US" dirty="0">
              <a:solidFill>
                <a:schemeClr val="bg1"/>
              </a:solidFill>
            </a:endParaRPr>
          </a:p>
        </p:txBody>
      </p:sp>
      <p:sp>
        <p:nvSpPr>
          <p:cNvPr id="10" name="TextBox 9"/>
          <p:cNvSpPr txBox="1"/>
          <p:nvPr/>
        </p:nvSpPr>
        <p:spPr>
          <a:xfrm>
            <a:off x="1682400" y="1110796"/>
            <a:ext cx="15954329" cy="8402300"/>
          </a:xfrm>
          <a:prstGeom prst="rect">
            <a:avLst/>
          </a:prstGeom>
          <a:noFill/>
        </p:spPr>
        <p:txBody>
          <a:bodyPr wrap="square">
            <a:spAutoFit/>
          </a:bodyPr>
          <a:lstStyle/>
          <a:p>
            <a:r>
              <a:rPr lang="en-US" dirty="0"/>
              <a:t>1 school - student's school (binary: 'GP' - Gabriel Pereira or 'MS' - </a:t>
            </a:r>
            <a:r>
              <a:rPr lang="en-US" dirty="0" err="1"/>
              <a:t>Mousinho</a:t>
            </a:r>
            <a:r>
              <a:rPr lang="en-US" dirty="0"/>
              <a:t> da Silveira) </a:t>
            </a:r>
            <a:br>
              <a:rPr lang="en-US" dirty="0"/>
            </a:br>
            <a:r>
              <a:rPr lang="en-US" dirty="0"/>
              <a:t>2 sex - student's sex (binary: 'F' - female or 'M' - male) </a:t>
            </a:r>
            <a:br>
              <a:rPr lang="en-US" dirty="0"/>
            </a:br>
            <a:r>
              <a:rPr lang="en-US" dirty="0"/>
              <a:t>3 age - student's age (numeric: from 15 to 22) </a:t>
            </a:r>
            <a:br>
              <a:rPr lang="en-US" dirty="0"/>
            </a:br>
            <a:r>
              <a:rPr lang="en-US" dirty="0"/>
              <a:t>4 address - student's home address type (binary: 'U' - urban or 'R' - rural) </a:t>
            </a:r>
            <a:br>
              <a:rPr lang="en-US" dirty="0"/>
            </a:br>
            <a:r>
              <a:rPr lang="en-US" dirty="0"/>
              <a:t>5 </a:t>
            </a:r>
            <a:r>
              <a:rPr lang="en-US" dirty="0" err="1"/>
              <a:t>famsize</a:t>
            </a:r>
            <a:r>
              <a:rPr lang="en-US" dirty="0"/>
              <a:t> - family size (binary: 'LE3' - less or equal to 3 or 'GT3' - greater than 3) </a:t>
            </a:r>
            <a:br>
              <a:rPr lang="en-US" dirty="0"/>
            </a:br>
            <a:r>
              <a:rPr lang="en-US" dirty="0"/>
              <a:t>6 </a:t>
            </a:r>
            <a:r>
              <a:rPr lang="en-US" dirty="0" err="1"/>
              <a:t>Pstatus</a:t>
            </a:r>
            <a:r>
              <a:rPr lang="en-US" dirty="0"/>
              <a:t> - parent's cohabitation status (binary: 'T' - living together or 'A' - apart) </a:t>
            </a:r>
            <a:br>
              <a:rPr lang="en-US" dirty="0"/>
            </a:br>
            <a:r>
              <a:rPr lang="en-US" dirty="0"/>
              <a:t>7 </a:t>
            </a:r>
            <a:r>
              <a:rPr lang="en-US" dirty="0" err="1"/>
              <a:t>Medu</a:t>
            </a:r>
            <a:r>
              <a:rPr lang="en-US" dirty="0"/>
              <a:t> - mother's education (numeric: 0 - none, 1 - primary education (4th grade), 2 â€“ 5th to 9th grade, 3 â€“ secondary education or 4 â€“ higher education) </a:t>
            </a:r>
            <a:br>
              <a:rPr lang="en-US" dirty="0"/>
            </a:br>
            <a:r>
              <a:rPr lang="en-US" dirty="0"/>
              <a:t>8 </a:t>
            </a:r>
            <a:r>
              <a:rPr lang="en-US" dirty="0" err="1"/>
              <a:t>Fedu</a:t>
            </a:r>
            <a:r>
              <a:rPr lang="en-US" dirty="0"/>
              <a:t> - father's education (numeric: 0 - none, 1 - primary education (4th grade), 2 â€“ 5th to 9th grade, 3 â€“ secondary education or 4 â€“ higher education) </a:t>
            </a:r>
            <a:br>
              <a:rPr lang="en-US" dirty="0"/>
            </a:br>
            <a:r>
              <a:rPr lang="en-US" dirty="0"/>
              <a:t>9 </a:t>
            </a:r>
            <a:r>
              <a:rPr lang="en-US" dirty="0" err="1"/>
              <a:t>Mjob</a:t>
            </a:r>
            <a:r>
              <a:rPr lang="en-US" dirty="0"/>
              <a:t> - mother's job (nominal: 'teacher', 'health' care related, civil 'services' (e.g. administrative or police), '</a:t>
            </a:r>
            <a:r>
              <a:rPr lang="en-US" dirty="0" err="1"/>
              <a:t>at_home</a:t>
            </a:r>
            <a:r>
              <a:rPr lang="en-US" dirty="0"/>
              <a:t>' or 'other') </a:t>
            </a:r>
            <a:br>
              <a:rPr lang="en-US" dirty="0"/>
            </a:br>
            <a:r>
              <a:rPr lang="en-US" dirty="0"/>
              <a:t>10 </a:t>
            </a:r>
            <a:r>
              <a:rPr lang="en-US" dirty="0" err="1"/>
              <a:t>Fjob</a:t>
            </a:r>
            <a:r>
              <a:rPr lang="en-US" dirty="0"/>
              <a:t> - father's job (nominal: 'teacher', 'health' care related, civil 'services' (e.g. administrative or police), '</a:t>
            </a:r>
            <a:r>
              <a:rPr lang="en-US" dirty="0" err="1"/>
              <a:t>at_home</a:t>
            </a:r>
            <a:r>
              <a:rPr lang="en-US" dirty="0"/>
              <a:t>' or 'other') </a:t>
            </a:r>
            <a:br>
              <a:rPr lang="en-US" dirty="0"/>
            </a:br>
            <a:r>
              <a:rPr lang="en-US" dirty="0"/>
              <a:t>11 reason - reason to choose this school (nominal: close to 'home', school 'reputation', 'course' preference or 'other') </a:t>
            </a:r>
            <a:br>
              <a:rPr lang="en-US" dirty="0"/>
            </a:br>
            <a:r>
              <a:rPr lang="en-US" dirty="0"/>
              <a:t>12 guardian - student's guardian (nominal: 'mother', 'father' or 'other') </a:t>
            </a:r>
            <a:br>
              <a:rPr lang="en-US" dirty="0"/>
            </a:br>
            <a:r>
              <a:rPr lang="en-US" dirty="0"/>
              <a:t>13 </a:t>
            </a:r>
            <a:r>
              <a:rPr lang="en-US" dirty="0" err="1"/>
              <a:t>traveltime</a:t>
            </a:r>
            <a:r>
              <a:rPr lang="en-US" dirty="0"/>
              <a:t> - home to school travel time (numeric: 1 - &lt;15 min., 2 - 15 to 30 min., 3 - 30 min. to 1 hour, or 4 - &gt;1 hour) </a:t>
            </a:r>
            <a:br>
              <a:rPr lang="en-US" dirty="0"/>
            </a:br>
            <a:r>
              <a:rPr lang="en-US" dirty="0"/>
              <a:t>14 </a:t>
            </a:r>
            <a:r>
              <a:rPr lang="en-US" dirty="0" err="1"/>
              <a:t>studytime</a:t>
            </a:r>
            <a:r>
              <a:rPr lang="en-US" dirty="0"/>
              <a:t> - weekly study time (numeric: 1 - &lt;2 hours, 2 - 2 to 5 hours, 3 - 5 to 10 hours, or 4 - &gt;10 hours) </a:t>
            </a:r>
            <a:br>
              <a:rPr lang="en-US" dirty="0"/>
            </a:br>
            <a:r>
              <a:rPr lang="en-US" dirty="0"/>
              <a:t>15 failures - number of past class failures (numeric: n if 1&lt;=n&lt;3, else 4) </a:t>
            </a:r>
            <a:br>
              <a:rPr lang="en-US" dirty="0"/>
            </a:br>
            <a:r>
              <a:rPr lang="en-US" dirty="0"/>
              <a:t>16 </a:t>
            </a:r>
            <a:r>
              <a:rPr lang="en-US" dirty="0" err="1"/>
              <a:t>schoolsup</a:t>
            </a:r>
            <a:r>
              <a:rPr lang="en-US" dirty="0"/>
              <a:t> - extra educational support (binary: yes or no) </a:t>
            </a:r>
            <a:br>
              <a:rPr lang="en-US" dirty="0"/>
            </a:br>
            <a:r>
              <a:rPr lang="en-US" dirty="0"/>
              <a:t>17 </a:t>
            </a:r>
            <a:r>
              <a:rPr lang="en-US" dirty="0" err="1"/>
              <a:t>famsup</a:t>
            </a:r>
            <a:r>
              <a:rPr lang="en-US" dirty="0"/>
              <a:t> - family educational support (binary: yes or no) </a:t>
            </a:r>
            <a:br>
              <a:rPr lang="en-US" dirty="0"/>
            </a:br>
            <a:r>
              <a:rPr lang="en-US" dirty="0"/>
              <a:t>18 paid - extra paid classes within the course subject (Math or Portuguese) (binary: yes or no) </a:t>
            </a:r>
            <a:br>
              <a:rPr lang="en-US" dirty="0"/>
            </a:br>
            <a:r>
              <a:rPr lang="en-US" dirty="0"/>
              <a:t>19 activities - extra-curricular activities (binary: yes or no) </a:t>
            </a:r>
            <a:br>
              <a:rPr lang="en-US" dirty="0"/>
            </a:br>
            <a:r>
              <a:rPr lang="en-US" dirty="0"/>
              <a:t>20 nursery - attended nursery school (binary: yes or no) </a:t>
            </a:r>
            <a:br>
              <a:rPr lang="en-US" dirty="0"/>
            </a:br>
            <a:r>
              <a:rPr lang="en-US" dirty="0"/>
              <a:t>21 higher - wants to take higher education (binary: yes or no) </a:t>
            </a:r>
            <a:br>
              <a:rPr lang="en-US" dirty="0"/>
            </a:br>
            <a:r>
              <a:rPr lang="en-US" dirty="0"/>
              <a:t>22 internet - Internet access at home (binary: yes or no) </a:t>
            </a:r>
            <a:br>
              <a:rPr lang="en-US" dirty="0"/>
            </a:br>
            <a:r>
              <a:rPr lang="en-US" dirty="0"/>
              <a:t>23 romantic - with a romantic relationship (binary: yes or no) </a:t>
            </a:r>
            <a:br>
              <a:rPr lang="en-US" dirty="0"/>
            </a:br>
            <a:r>
              <a:rPr lang="en-US" dirty="0"/>
              <a:t>24 </a:t>
            </a:r>
            <a:r>
              <a:rPr lang="en-US" dirty="0" err="1"/>
              <a:t>famrel</a:t>
            </a:r>
            <a:r>
              <a:rPr lang="en-US" dirty="0"/>
              <a:t> - quality of family relationships (numeric: from 1 - very bad to 5 - excellent) </a:t>
            </a:r>
            <a:br>
              <a:rPr lang="en-US" dirty="0"/>
            </a:br>
            <a:r>
              <a:rPr lang="en-US" dirty="0"/>
              <a:t>25 </a:t>
            </a:r>
            <a:r>
              <a:rPr lang="en-US" dirty="0" err="1"/>
              <a:t>freetime</a:t>
            </a:r>
            <a:r>
              <a:rPr lang="en-US" dirty="0"/>
              <a:t> - free time after school (numeric: from 1 - very low to 5 - very high) </a:t>
            </a:r>
            <a:br>
              <a:rPr lang="en-US" dirty="0"/>
            </a:br>
            <a:r>
              <a:rPr lang="en-US" dirty="0"/>
              <a:t>26 </a:t>
            </a:r>
            <a:r>
              <a:rPr lang="en-US" dirty="0" err="1"/>
              <a:t>goout</a:t>
            </a:r>
            <a:r>
              <a:rPr lang="en-US" dirty="0"/>
              <a:t> - going out with friends (numeric: from 1 - very low to 5 - very high) </a:t>
            </a:r>
            <a:br>
              <a:rPr lang="en-US" dirty="0"/>
            </a:br>
            <a:r>
              <a:rPr lang="en-US" dirty="0"/>
              <a:t>27 </a:t>
            </a:r>
            <a:r>
              <a:rPr lang="en-US" dirty="0" err="1"/>
              <a:t>Dalc</a:t>
            </a:r>
            <a:r>
              <a:rPr lang="en-US" dirty="0"/>
              <a:t> - workday alcohol consumption (numeric: from 1 - very low to 5 - very high) </a:t>
            </a:r>
            <a:br>
              <a:rPr lang="en-US" dirty="0"/>
            </a:br>
            <a:r>
              <a:rPr lang="en-US" dirty="0"/>
              <a:t>28 Walc - weekend alcohol consumption (numeric: from 1 - very low to 5 - very high) </a:t>
            </a:r>
            <a:br>
              <a:rPr lang="en-US" dirty="0"/>
            </a:br>
            <a:r>
              <a:rPr lang="en-US" dirty="0"/>
              <a:t>29 health - current health status (numeric: from 1 - very bad to 5 - very good) </a:t>
            </a:r>
            <a:br>
              <a:rPr lang="en-US" dirty="0"/>
            </a:br>
            <a:r>
              <a:rPr lang="en-US" dirty="0"/>
              <a:t>30 absences - number of school absences (numeric: from 0 to 93) </a:t>
            </a:r>
            <a:endParaRPr lang="en-US" dirty="0"/>
          </a:p>
        </p:txBody>
      </p:sp>
      <p:sp>
        <p:nvSpPr>
          <p:cNvPr id="3" name="Rectangle 2"/>
          <p:cNvSpPr/>
          <p:nvPr/>
        </p:nvSpPr>
        <p:spPr>
          <a:xfrm>
            <a:off x="1682400" y="4686300"/>
            <a:ext cx="11195400" cy="9144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15105</Words>
  <Application>WPS Presentation</Application>
  <PresentationFormat/>
  <Paragraphs>2068</Paragraphs>
  <Slides>40</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40</vt:i4>
      </vt:variant>
    </vt:vector>
  </HeadingPairs>
  <TitlesOfParts>
    <vt:vector size="54" baseType="lpstr">
      <vt:lpstr>Arial</vt:lpstr>
      <vt:lpstr>SimSun</vt:lpstr>
      <vt:lpstr>Wingdings</vt:lpstr>
      <vt:lpstr>Comic Sans MS</vt:lpstr>
      <vt:lpstr>Android Euclid</vt:lpstr>
      <vt:lpstr>Siyam Rupali</vt:lpstr>
      <vt:lpstr>HK Grotesk Medium</vt:lpstr>
      <vt:lpstr>Times New Roman</vt:lpstr>
      <vt:lpstr>Calibri</vt:lpstr>
      <vt:lpstr>Microsoft YaHei</vt:lpstr>
      <vt:lpstr>Arial Unicode MS</vt:lpstr>
      <vt:lpstr>Calibri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shovo</cp:lastModifiedBy>
  <cp:revision>1</cp:revision>
  <dcterms:created xsi:type="dcterms:W3CDTF">2021-12-28T06:14:14Z</dcterms:created>
  <dcterms:modified xsi:type="dcterms:W3CDTF">2021-12-28T06:14:16Z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1A55FFD89EB040AEBF547F174FA0370F</vt:lpwstr>
  </property>
  <property fmtid="{D5CDD505-2E9C-101B-9397-08002B2CF9AE}" pid="3" name="KSOProductBuildVer">
    <vt:lpwstr>1033-11.2.0.10382</vt:lpwstr>
  </property>
</Properties>
</file>